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79"/>
  </p:notesMasterIdLst>
  <p:sldIdLst>
    <p:sldId id="257" r:id="rId2"/>
    <p:sldId id="305" r:id="rId3"/>
    <p:sldId id="306" r:id="rId4"/>
    <p:sldId id="260" r:id="rId5"/>
    <p:sldId id="335" r:id="rId6"/>
    <p:sldId id="328" r:id="rId7"/>
    <p:sldId id="329" r:id="rId8"/>
    <p:sldId id="330" r:id="rId9"/>
    <p:sldId id="334" r:id="rId10"/>
    <p:sldId id="331" r:id="rId11"/>
    <p:sldId id="332" r:id="rId12"/>
    <p:sldId id="263" r:id="rId13"/>
    <p:sldId id="307" r:id="rId14"/>
    <p:sldId id="266" r:id="rId15"/>
    <p:sldId id="261" r:id="rId16"/>
    <p:sldId id="265" r:id="rId17"/>
    <p:sldId id="264" r:id="rId18"/>
    <p:sldId id="267" r:id="rId19"/>
    <p:sldId id="271" r:id="rId20"/>
    <p:sldId id="272" r:id="rId21"/>
    <p:sldId id="308" r:id="rId22"/>
    <p:sldId id="274" r:id="rId23"/>
    <p:sldId id="275" r:id="rId24"/>
    <p:sldId id="276" r:id="rId25"/>
    <p:sldId id="277" r:id="rId26"/>
    <p:sldId id="278" r:id="rId27"/>
    <p:sldId id="279" r:id="rId28"/>
    <p:sldId id="338" r:id="rId29"/>
    <p:sldId id="273" r:id="rId30"/>
    <p:sldId id="309" r:id="rId31"/>
    <p:sldId id="310" r:id="rId32"/>
    <p:sldId id="281" r:id="rId33"/>
    <p:sldId id="339" r:id="rId34"/>
    <p:sldId id="282" r:id="rId35"/>
    <p:sldId id="283" r:id="rId36"/>
    <p:sldId id="284" r:id="rId37"/>
    <p:sldId id="302" r:id="rId38"/>
    <p:sldId id="311" r:id="rId39"/>
    <p:sldId id="313" r:id="rId40"/>
    <p:sldId id="312" r:id="rId41"/>
    <p:sldId id="314" r:id="rId42"/>
    <p:sldId id="315" r:id="rId43"/>
    <p:sldId id="316" r:id="rId44"/>
    <p:sldId id="317" r:id="rId45"/>
    <p:sldId id="318" r:id="rId46"/>
    <p:sldId id="285" r:id="rId47"/>
    <p:sldId id="286" r:id="rId48"/>
    <p:sldId id="287" r:id="rId49"/>
    <p:sldId id="303" r:id="rId50"/>
    <p:sldId id="288" r:id="rId51"/>
    <p:sldId id="289" r:id="rId52"/>
    <p:sldId id="290" r:id="rId53"/>
    <p:sldId id="291" r:id="rId54"/>
    <p:sldId id="319" r:id="rId55"/>
    <p:sldId id="320" r:id="rId56"/>
    <p:sldId id="292" r:id="rId57"/>
    <p:sldId id="293" r:id="rId58"/>
    <p:sldId id="294" r:id="rId59"/>
    <p:sldId id="295" r:id="rId60"/>
    <p:sldId id="268" r:id="rId61"/>
    <p:sldId id="321" r:id="rId62"/>
    <p:sldId id="269" r:id="rId63"/>
    <p:sldId id="270" r:id="rId64"/>
    <p:sldId id="296" r:id="rId65"/>
    <p:sldId id="297" r:id="rId66"/>
    <p:sldId id="298" r:id="rId67"/>
    <p:sldId id="299" r:id="rId68"/>
    <p:sldId id="300" r:id="rId69"/>
    <p:sldId id="301" r:id="rId70"/>
    <p:sldId id="304" r:id="rId71"/>
    <p:sldId id="325" r:id="rId72"/>
    <p:sldId id="322" r:id="rId73"/>
    <p:sldId id="327" r:id="rId74"/>
    <p:sldId id="324" r:id="rId75"/>
    <p:sldId id="326" r:id="rId76"/>
    <p:sldId id="337" r:id="rId77"/>
    <p:sldId id="34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0" d="100"/>
          <a:sy n="80" d="100"/>
        </p:scale>
        <p:origin x="-414" y="3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F981F-7012-4D35-8671-D5DF90786238}" type="datetimeFigureOut">
              <a:rPr lang="en-US" smtClean="0"/>
              <a:t>5/12/2012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72F38-365F-4E04-BADD-5F14A2E41B25}" type="slidenum">
              <a:rPr lang="en-US" smtClean="0"/>
              <a:t>‹#›</a:t>
            </a:fld>
            <a:endParaRPr lang="en-US" dirty="0"/>
          </a:p>
        </p:txBody>
      </p:sp>
    </p:spTree>
    <p:extLst>
      <p:ext uri="{BB962C8B-B14F-4D97-AF65-F5344CB8AC3E}">
        <p14:creationId xmlns:p14="http://schemas.microsoft.com/office/powerpoint/2010/main" val="404814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F0E3FC2-C0C5-4575-A96B-B72D29C91009}" type="datetimeFigureOut">
              <a:rPr lang="en-US" smtClean="0"/>
              <a:t>5/12/2012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DF1558B-3FE3-449D-AF48-4A064779E40C}"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1558B-3FE3-449D-AF48-4A064779E40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1558B-3FE3-449D-AF48-4A064779E40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1558B-3FE3-449D-AF48-4A064779E40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1558B-3FE3-449D-AF48-4A064779E40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1558B-3FE3-449D-AF48-4A064779E40C}"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F1558B-3FE3-449D-AF48-4A064779E40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F1558B-3FE3-449D-AF48-4A064779E40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F1558B-3FE3-449D-AF48-4A064779E40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7" name="Slide Number Placeholder 6"/>
          <p:cNvSpPr>
            <a:spLocks noGrp="1"/>
          </p:cNvSpPr>
          <p:nvPr>
            <p:ph type="sldNum" sz="quarter" idx="12"/>
          </p:nvPr>
        </p:nvSpPr>
        <p:spPr/>
        <p:txBody>
          <a:bodyPr/>
          <a:lstStyle/>
          <a:p>
            <a:fld id="{8DF1558B-3FE3-449D-AF48-4A064779E40C}"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E3FC2-C0C5-4575-A96B-B72D29C91009}" type="datetimeFigureOut">
              <a:rPr lang="en-US" smtClean="0"/>
              <a:t>5/12/2012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DF1558B-3FE3-449D-AF48-4A064779E40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F0E3FC2-C0C5-4575-A96B-B72D29C91009}" type="datetimeFigureOut">
              <a:rPr lang="en-US" smtClean="0"/>
              <a:t>5/12/2012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DF1558B-3FE3-449D-AF48-4A064779E40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wmf"/><Relationship Id="rId12" Type="http://schemas.openxmlformats.org/officeDocument/2006/relationships/image" Target="../media/image22.jpe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hyperlink" Target="http://www.blueletterbible.org/lang/lexicon/lexicon.cfm?strongs=G298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hyperlink" Target="http://www.blueletterbible.org/lang/lexicon/lexicon.cfm?Strongs=G3056&amp;t=KJ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set-apart-ministries.org/" TargetMode="External"/><Relationship Id="rId2" Type="http://schemas.openxmlformats.org/officeDocument/2006/relationships/hyperlink" Target="mailto:info@set-apart-ministries.org"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youtube.com/watch?v=vi78PmRX46Y&amp;feature=related" TargetMode="External"/><Relationship Id="rId2" Type="http://schemas.openxmlformats.org/officeDocument/2006/relationships/hyperlink" Target="http://www.danielstimeline.com/" TargetMode="External"/><Relationship Id="rId1" Type="http://schemas.openxmlformats.org/officeDocument/2006/relationships/slideLayout" Target="../slideLayouts/slideLayout2.xml"/><Relationship Id="rId4" Type="http://schemas.openxmlformats.org/officeDocument/2006/relationships/hyperlink" Target="http://www.testeverything.net/"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youtube.com/watch?v=lcRp1jKJmJU&amp;feature=related"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blueletterbible.co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Info@set-apart-ministrie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i="1" dirty="0" smtClean="0"/>
              <a:t>None So Blind</a:t>
            </a:r>
            <a:endParaRPr lang="en-US" sz="6600" i="1" dirty="0"/>
          </a:p>
        </p:txBody>
      </p:sp>
      <p:sp>
        <p:nvSpPr>
          <p:cNvPr id="3" name="Content Placeholder 2"/>
          <p:cNvSpPr>
            <a:spLocks noGrp="1"/>
          </p:cNvSpPr>
          <p:nvPr>
            <p:ph idx="1"/>
          </p:nvPr>
        </p:nvSpPr>
        <p:spPr>
          <a:xfrm>
            <a:off x="1043492" y="2323652"/>
            <a:ext cx="6777317" cy="3848548"/>
          </a:xfrm>
        </p:spPr>
        <p:txBody>
          <a:bodyPr>
            <a:normAutofit fontScale="92500" lnSpcReduction="20000"/>
          </a:bodyPr>
          <a:lstStyle/>
          <a:p>
            <a:r>
              <a:rPr lang="en-US" dirty="0" smtClean="0"/>
              <a:t>An Examination of What Is </a:t>
            </a:r>
            <a:r>
              <a:rPr lang="en-US" b="1" i="1" dirty="0" smtClean="0"/>
              <a:t>Said</a:t>
            </a:r>
            <a:r>
              <a:rPr lang="en-US" dirty="0" smtClean="0"/>
              <a:t> about the Scriptures vs. What is </a:t>
            </a:r>
            <a:r>
              <a:rPr lang="en-US" b="1" i="1" dirty="0" smtClean="0"/>
              <a:t>Written</a:t>
            </a:r>
            <a:r>
              <a:rPr lang="en-US" dirty="0" smtClean="0"/>
              <a:t> There</a:t>
            </a:r>
          </a:p>
          <a:p>
            <a:endParaRPr lang="en-US" dirty="0"/>
          </a:p>
          <a:p>
            <a:r>
              <a:rPr lang="en-US" dirty="0" smtClean="0"/>
              <a:t>A </a:t>
            </a:r>
            <a:r>
              <a:rPr lang="en-US" i="1" dirty="0" smtClean="0"/>
              <a:t>Watchman at the Gate </a:t>
            </a:r>
            <a:r>
              <a:rPr lang="en-US" dirty="0" smtClean="0"/>
              <a:t>Call </a:t>
            </a:r>
            <a:endParaRPr lang="en-US" dirty="0" smtClean="0"/>
          </a:p>
          <a:p>
            <a:pPr marL="68580" indent="0">
              <a:buNone/>
            </a:pPr>
            <a:r>
              <a:rPr lang="en-US" dirty="0"/>
              <a:t> </a:t>
            </a:r>
            <a:r>
              <a:rPr lang="en-US" dirty="0" smtClean="0"/>
              <a:t>    </a:t>
            </a:r>
            <a:r>
              <a:rPr lang="en-US" dirty="0" smtClean="0"/>
              <a:t>to </a:t>
            </a:r>
            <a:r>
              <a:rPr lang="en-US" dirty="0" smtClean="0"/>
              <a:t>Put </a:t>
            </a:r>
            <a:r>
              <a:rPr lang="en-US" dirty="0" smtClean="0"/>
              <a:t>Aside Tradition </a:t>
            </a:r>
          </a:p>
          <a:p>
            <a:pPr marL="68580" indent="0">
              <a:buNone/>
            </a:pPr>
            <a:r>
              <a:rPr lang="en-US" dirty="0"/>
              <a:t> </a:t>
            </a:r>
            <a:r>
              <a:rPr lang="en-US" dirty="0" smtClean="0"/>
              <a:t>    </a:t>
            </a:r>
            <a:r>
              <a:rPr lang="en-US" dirty="0" smtClean="0"/>
              <a:t>In Exchange for What </a:t>
            </a:r>
            <a:r>
              <a:rPr lang="en-US" dirty="0" smtClean="0"/>
              <a:t>is Written</a:t>
            </a:r>
          </a:p>
          <a:p>
            <a:endParaRPr lang="en-US" dirty="0"/>
          </a:p>
          <a:p>
            <a:r>
              <a:rPr lang="en-US" sz="2200" i="1" dirty="0" smtClean="0"/>
              <a:t>By Barbara L. Klika, MSW</a:t>
            </a:r>
          </a:p>
          <a:p>
            <a:pPr marL="68580" indent="0">
              <a:buNone/>
            </a:pPr>
            <a:r>
              <a:rPr lang="en-US" sz="2200" i="1" dirty="0" smtClean="0"/>
              <a:t>    Undershepherd</a:t>
            </a:r>
          </a:p>
          <a:p>
            <a:pPr marL="68580" indent="0">
              <a:buNone/>
            </a:pPr>
            <a:r>
              <a:rPr lang="en-US" sz="2200" i="1" dirty="0" smtClean="0"/>
              <a:t>    Set Apart Ministries</a:t>
            </a:r>
          </a:p>
          <a:p>
            <a:pPr marL="68580" indent="0">
              <a:buNone/>
            </a:pPr>
            <a:r>
              <a:rPr lang="en-US" sz="2200" i="1" dirty="0" smtClean="0"/>
              <a:t>    May, 2012</a:t>
            </a:r>
            <a:endParaRPr lang="en-US" sz="2200" i="1" dirty="0"/>
          </a:p>
        </p:txBody>
      </p:sp>
      <p:pic>
        <p:nvPicPr>
          <p:cNvPr id="1036" name="Picture 12" descr="C:\Users\owner\AppData\Local\Microsoft\Windows\Temporary Internet Files\Content.IE5\I0V1U9CC\MP9004006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1710" y="2971800"/>
            <a:ext cx="2662950" cy="332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645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19200"/>
            <a:ext cx="6777317" cy="4613429"/>
          </a:xfrm>
        </p:spPr>
        <p:txBody>
          <a:bodyPr>
            <a:normAutofit/>
          </a:bodyPr>
          <a:lstStyle/>
          <a:p>
            <a:r>
              <a:rPr lang="en-US" sz="2000" i="1" dirty="0" smtClean="0"/>
              <a:t>The man answered and said to them, Why this is a marvellous thing, that you do not know where He is from, yet he has opened my eyes! Now we know that God does not hear sinners, ; but if anyone is a worshipper of God, and does his will, He hears him.  </a:t>
            </a:r>
            <a:br>
              <a:rPr lang="en-US" sz="2000" i="1" dirty="0" smtClean="0"/>
            </a:br>
            <a:endParaRPr lang="en-US" sz="2000" i="1" dirty="0" smtClean="0"/>
          </a:p>
          <a:p>
            <a:r>
              <a:rPr lang="en-US" sz="2000" i="1" dirty="0" smtClean="0"/>
              <a:t>Since the world began it has been unheard of that anyone opened the eyes of one who was born blind. If this man were not from God, he could do nothing.”</a:t>
            </a:r>
          </a:p>
          <a:p>
            <a:endParaRPr lang="en-US" sz="2000" i="1" dirty="0" smtClean="0"/>
          </a:p>
          <a:p>
            <a:r>
              <a:rPr lang="en-US" sz="2000" i="1" dirty="0" smtClean="0"/>
              <a:t>They answered and said to him, “You were completely born in sins, and are you teaching us? And they cast him out.      </a:t>
            </a:r>
            <a:endParaRPr lang="en-US" i="1" dirty="0"/>
          </a:p>
        </p:txBody>
      </p:sp>
    </p:spTree>
    <p:extLst>
      <p:ext uri="{BB962C8B-B14F-4D97-AF65-F5344CB8AC3E}">
        <p14:creationId xmlns:p14="http://schemas.microsoft.com/office/powerpoint/2010/main" val="234810417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Yeshua Confirmed His Identity and His Judgment</a:t>
            </a:r>
            <a:endParaRPr lang="en-US" dirty="0"/>
          </a:p>
        </p:txBody>
      </p:sp>
      <p:sp>
        <p:nvSpPr>
          <p:cNvPr id="3" name="Content Placeholder 2"/>
          <p:cNvSpPr>
            <a:spLocks noGrp="1"/>
          </p:cNvSpPr>
          <p:nvPr>
            <p:ph idx="1"/>
          </p:nvPr>
        </p:nvSpPr>
        <p:spPr>
          <a:xfrm>
            <a:off x="1043492" y="2323652"/>
            <a:ext cx="6777317" cy="3696148"/>
          </a:xfrm>
        </p:spPr>
        <p:txBody>
          <a:bodyPr>
            <a:normAutofit/>
          </a:bodyPr>
          <a:lstStyle/>
          <a:p>
            <a:r>
              <a:rPr lang="en-US" i="1" dirty="0" smtClean="0"/>
              <a:t>And Jesus said, For judgment I am come into this world, that they which see not might see; and that they which see might be made blind.</a:t>
            </a:r>
          </a:p>
          <a:p>
            <a:r>
              <a:rPr lang="en-US" i="1" dirty="0" smtClean="0"/>
              <a:t>And some of the Pharisees which were with him heard these words, and said to him, “Are we blind also?”</a:t>
            </a:r>
          </a:p>
          <a:p>
            <a:r>
              <a:rPr lang="en-US" i="1" dirty="0" smtClean="0"/>
              <a:t>Jesus said unto them, “If you were blind, you should have no sin; but now you say, We see; therefore your sin remains.”</a:t>
            </a:r>
            <a:endParaRPr lang="en-US" i="1" dirty="0"/>
          </a:p>
        </p:txBody>
      </p:sp>
    </p:spTree>
    <p:custDataLst>
      <p:tags r:id="rId1"/>
    </p:custDataLst>
    <p:extLst>
      <p:ext uri="{BB962C8B-B14F-4D97-AF65-F5344CB8AC3E}">
        <p14:creationId xmlns:p14="http://schemas.microsoft.com/office/powerpoint/2010/main" val="2926449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0136"/>
          </a:xfrm>
        </p:spPr>
        <p:txBody>
          <a:bodyPr>
            <a:normAutofit fontScale="90000"/>
          </a:bodyPr>
          <a:lstStyle/>
          <a:p>
            <a:r>
              <a:rPr lang="en-US" dirty="0" smtClean="0"/>
              <a:t>Commentary</a:t>
            </a:r>
            <a:endParaRPr lang="en-US" dirty="0"/>
          </a:p>
        </p:txBody>
      </p:sp>
      <p:sp>
        <p:nvSpPr>
          <p:cNvPr id="3" name="Content Placeholder 2"/>
          <p:cNvSpPr>
            <a:spLocks noGrp="1"/>
          </p:cNvSpPr>
          <p:nvPr>
            <p:ph idx="1"/>
          </p:nvPr>
        </p:nvSpPr>
        <p:spPr>
          <a:xfrm>
            <a:off x="1043492" y="1752600"/>
            <a:ext cx="6777317" cy="4080029"/>
          </a:xfrm>
        </p:spPr>
        <p:txBody>
          <a:bodyPr>
            <a:normAutofit lnSpcReduction="10000"/>
          </a:bodyPr>
          <a:lstStyle/>
          <a:p>
            <a:r>
              <a:rPr lang="en-US" dirty="0">
                <a:latin typeface="Arial" pitchFamily="34" charset="0"/>
                <a:cs typeface="Arial" pitchFamily="34" charset="0"/>
              </a:rPr>
              <a:t>"There are none so blind as those who will not see. </a:t>
            </a:r>
            <a:endParaRPr lang="en-US" dirty="0" smtClean="0">
              <a:latin typeface="Arial" pitchFamily="34" charset="0"/>
              <a:cs typeface="Arial" pitchFamily="34" charset="0"/>
            </a:endParaRPr>
          </a:p>
          <a:p>
            <a:r>
              <a:rPr lang="en-US" dirty="0" smtClean="0">
                <a:latin typeface="Arial" pitchFamily="34" charset="0"/>
                <a:cs typeface="Arial" pitchFamily="34" charset="0"/>
              </a:rPr>
              <a:t>The </a:t>
            </a:r>
            <a:r>
              <a:rPr lang="en-US" dirty="0">
                <a:latin typeface="Arial" pitchFamily="34" charset="0"/>
                <a:cs typeface="Arial" pitchFamily="34" charset="0"/>
              </a:rPr>
              <a:t>most deluded people are those who choose to ignore what they already know</a:t>
            </a:r>
            <a:r>
              <a:rPr lang="en-US" dirty="0" smtClean="0">
                <a:latin typeface="Arial" pitchFamily="34" charset="0"/>
                <a:cs typeface="Arial" pitchFamily="34" charset="0"/>
              </a:rPr>
              <a:t>.</a:t>
            </a:r>
          </a:p>
          <a:p>
            <a:r>
              <a:rPr lang="en-US" dirty="0" smtClean="0">
                <a:latin typeface="Arial" pitchFamily="34" charset="0"/>
                <a:cs typeface="Arial" pitchFamily="34" charset="0"/>
              </a:rPr>
              <a:t> </a:t>
            </a:r>
            <a:r>
              <a:rPr lang="en-US" dirty="0">
                <a:latin typeface="Arial" pitchFamily="34" charset="0"/>
                <a:cs typeface="Arial" pitchFamily="34" charset="0"/>
              </a:rPr>
              <a:t>The proverb has been traced back in English to 1546 (John Heywood), and resembles the Biblical verse quoted (above). In 1738, it was used by Jonathan Swift in his 'Polite Conversation,' and is first attested in the United States in the 1713 'Works of Thomas Chalkley'..."</a:t>
            </a:r>
          </a:p>
        </p:txBody>
      </p:sp>
      <p:sp>
        <p:nvSpPr>
          <p:cNvPr id="4" name="Footer Placeholder 3"/>
          <p:cNvSpPr>
            <a:spLocks noGrp="1"/>
          </p:cNvSpPr>
          <p:nvPr>
            <p:ph type="ftr" sz="quarter" idx="11"/>
          </p:nvPr>
        </p:nvSpPr>
        <p:spPr/>
        <p:txBody>
          <a:bodyPr/>
          <a:lstStyle/>
          <a:p>
            <a:r>
              <a:rPr lang="en-US" dirty="0" smtClean="0"/>
              <a:t>http://www.phrases.org.uk/bulletin_board/5/messages/1615.html </a:t>
            </a:r>
            <a:endParaRPr lang="en-US" dirty="0"/>
          </a:p>
        </p:txBody>
      </p:sp>
    </p:spTree>
    <p:custDataLst>
      <p:tags r:id="rId1"/>
    </p:custDataLst>
    <p:extLst>
      <p:ext uri="{BB962C8B-B14F-4D97-AF65-F5344CB8AC3E}">
        <p14:creationId xmlns:p14="http://schemas.microsoft.com/office/powerpoint/2010/main" val="3287032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“Tree” is More Appealing?</a:t>
            </a:r>
            <a:endParaRPr lang="en-US" dirty="0"/>
          </a:p>
        </p:txBody>
      </p:sp>
      <p:pic>
        <p:nvPicPr>
          <p:cNvPr id="18434" name="Picture 2" descr="C:\Users\owner\AppData\Local\Microsoft\Windows\Temporary Internet Files\Content.IE5\I0V1U9CC\MC900054855[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358840"/>
            <a:ext cx="2909584" cy="366096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owner\AppData\Local\Microsoft\Windows\Temporary Internet Files\Content.IE5\A76IIHKT\MC9000535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362200"/>
            <a:ext cx="2125886" cy="37441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C:\Users\owner\AppData\Local\Microsoft\Windows\Temporary Internet Files\Content.IE5\A76IIHKT\MC9003839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124200"/>
            <a:ext cx="1954073" cy="158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1577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10736"/>
          </a:xfrm>
        </p:spPr>
        <p:txBody>
          <a:bodyPr>
            <a:normAutofit fontScale="90000"/>
          </a:bodyPr>
          <a:lstStyle/>
          <a:p>
            <a:r>
              <a:rPr lang="en-US" dirty="0" smtClean="0"/>
              <a:t>                   No longer seeing</a:t>
            </a:r>
            <a:br>
              <a:rPr lang="en-US" dirty="0" smtClean="0"/>
            </a:br>
            <a:r>
              <a:rPr lang="en-US" dirty="0" smtClean="0"/>
              <a:t>                        But able to hear…</a:t>
            </a:r>
            <a:endParaRPr lang="en-US" dirty="0"/>
          </a:p>
        </p:txBody>
      </p:sp>
      <p:pic>
        <p:nvPicPr>
          <p:cNvPr id="5122" name="Picture 2" descr="C:\Users\owner\AppData\Local\Microsoft\Windows\Temporary Internet Files\Content.IE5\7U2DFGJA\MC900353629[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928453"/>
            <a:ext cx="3756434" cy="32165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owner\AppData\Local\Microsoft\Windows\Temporary Internet Files\Content.IE5\7U2DFGJA\MC9001289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533401"/>
            <a:ext cx="3200400" cy="28572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5810" y="4267200"/>
            <a:ext cx="3250249" cy="1200329"/>
          </a:xfrm>
          <a:prstGeom prst="rect">
            <a:avLst/>
          </a:prstGeom>
          <a:noFill/>
        </p:spPr>
        <p:txBody>
          <a:bodyPr wrap="none" rtlCol="0">
            <a:spAutoFit/>
          </a:bodyPr>
          <a:lstStyle/>
          <a:p>
            <a:r>
              <a:rPr lang="en-US" sz="2400" dirty="0" smtClean="0">
                <a:solidFill>
                  <a:schemeClr val="tx2">
                    <a:lumMod val="50000"/>
                    <a:lumOff val="50000"/>
                  </a:schemeClr>
                </a:solidFill>
              </a:rPr>
              <a:t>Deceived, </a:t>
            </a:r>
          </a:p>
          <a:p>
            <a:r>
              <a:rPr lang="en-US" sz="2400" dirty="0">
                <a:solidFill>
                  <a:schemeClr val="tx2">
                    <a:lumMod val="50000"/>
                    <a:lumOff val="50000"/>
                  </a:schemeClr>
                </a:solidFill>
              </a:rPr>
              <a:t>T</a:t>
            </a:r>
            <a:r>
              <a:rPr lang="en-US" sz="2400" dirty="0" smtClean="0">
                <a:solidFill>
                  <a:schemeClr val="tx2">
                    <a:lumMod val="50000"/>
                    <a:lumOff val="50000"/>
                  </a:schemeClr>
                </a:solidFill>
              </a:rPr>
              <a:t>hey </a:t>
            </a:r>
            <a:r>
              <a:rPr lang="en-US" sz="2400" dirty="0">
                <a:solidFill>
                  <a:schemeClr val="tx2">
                    <a:lumMod val="50000"/>
                    <a:lumOff val="50000"/>
                  </a:schemeClr>
                </a:solidFill>
              </a:rPr>
              <a:t>B</a:t>
            </a:r>
            <a:r>
              <a:rPr lang="en-US" sz="2400" dirty="0" smtClean="0">
                <a:solidFill>
                  <a:schemeClr val="tx2">
                    <a:lumMod val="50000"/>
                    <a:lumOff val="50000"/>
                  </a:schemeClr>
                </a:solidFill>
              </a:rPr>
              <a:t>ecame</a:t>
            </a:r>
          </a:p>
          <a:p>
            <a:r>
              <a:rPr lang="en-US" sz="2400" dirty="0" smtClean="0">
                <a:solidFill>
                  <a:schemeClr val="tx2">
                    <a:lumMod val="50000"/>
                    <a:lumOff val="50000"/>
                  </a:schemeClr>
                </a:solidFill>
              </a:rPr>
              <a:t>Poor, Blind and Naked</a:t>
            </a:r>
            <a:endParaRPr lang="en-US" sz="2400" dirty="0">
              <a:solidFill>
                <a:schemeClr val="tx2">
                  <a:lumMod val="50000"/>
                  <a:lumOff val="50000"/>
                </a:schemeClr>
              </a:solidFill>
            </a:endParaRPr>
          </a:p>
        </p:txBody>
      </p:sp>
    </p:spTree>
    <p:extLst>
      <p:ext uri="{BB962C8B-B14F-4D97-AF65-F5344CB8AC3E}">
        <p14:creationId xmlns:p14="http://schemas.microsoft.com/office/powerpoint/2010/main" val="34026763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is Believing</a:t>
            </a:r>
            <a:endParaRPr lang="en-US" dirty="0"/>
          </a:p>
        </p:txBody>
      </p:sp>
      <p:sp>
        <p:nvSpPr>
          <p:cNvPr id="3" name="Content Placeholder 2"/>
          <p:cNvSpPr>
            <a:spLocks noGrp="1"/>
          </p:cNvSpPr>
          <p:nvPr>
            <p:ph sz="quarter" idx="13"/>
          </p:nvPr>
        </p:nvSpPr>
        <p:spPr>
          <a:xfrm>
            <a:off x="990600" y="2438400"/>
            <a:ext cx="3657600" cy="2667000"/>
          </a:xfrm>
        </p:spPr>
        <p:txBody>
          <a:bodyPr>
            <a:normAutofit fontScale="85000" lnSpcReduction="10000"/>
          </a:bodyPr>
          <a:lstStyle/>
          <a:p>
            <a:pPr algn="ctr"/>
            <a:r>
              <a:rPr lang="en-US" sz="2800" i="1" dirty="0"/>
              <a:t>So then faith comes by </a:t>
            </a:r>
            <a:r>
              <a:rPr lang="en-US" sz="2800" i="1" dirty="0" smtClean="0"/>
              <a:t>hearing, and </a:t>
            </a:r>
            <a:r>
              <a:rPr lang="en-US" sz="2800" i="1" dirty="0"/>
              <a:t>hearing by the word of God</a:t>
            </a:r>
            <a:r>
              <a:rPr lang="en-US" sz="2800" i="1" dirty="0" smtClean="0"/>
              <a:t>.  </a:t>
            </a:r>
          </a:p>
          <a:p>
            <a:pPr marL="68580" indent="0" algn="ctr">
              <a:buNone/>
            </a:pPr>
            <a:r>
              <a:rPr lang="en-US" dirty="0" smtClean="0"/>
              <a:t> Romans 10:17</a:t>
            </a:r>
          </a:p>
          <a:p>
            <a:endParaRPr lang="en-US" dirty="0"/>
          </a:p>
          <a:p>
            <a:r>
              <a:rPr lang="en-US" sz="3000" dirty="0" smtClean="0"/>
              <a:t>Who was Eve listening to?</a:t>
            </a:r>
            <a:endParaRPr lang="en-US" sz="3000" dirty="0" smtClean="0"/>
          </a:p>
          <a:p>
            <a:endParaRPr lang="en-US" sz="3000" dirty="0" smtClean="0"/>
          </a:p>
        </p:txBody>
      </p:sp>
      <p:pic>
        <p:nvPicPr>
          <p:cNvPr id="3074" name="Picture 2" descr="C:\Users\owner\AppData\Local\Microsoft\Windows\Temporary Internet Files\Content.IE5\JE1M7WUA\MP900431681[1].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86000"/>
            <a:ext cx="3212306"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5638800"/>
            <a:ext cx="7086600" cy="523220"/>
          </a:xfrm>
          <a:prstGeom prst="rect">
            <a:avLst/>
          </a:prstGeom>
          <a:noFill/>
        </p:spPr>
        <p:txBody>
          <a:bodyPr wrap="square" rtlCol="0">
            <a:spAutoFit/>
          </a:bodyPr>
          <a:lstStyle/>
          <a:p>
            <a:r>
              <a:rPr lang="en-US" sz="2800" dirty="0" smtClean="0"/>
              <a:t>How will </a:t>
            </a:r>
            <a:r>
              <a:rPr lang="en-US" sz="2800" b="1" i="1" dirty="0" smtClean="0"/>
              <a:t>we</a:t>
            </a:r>
            <a:r>
              <a:rPr lang="en-US" sz="2800" dirty="0" smtClean="0"/>
              <a:t> choose to use our senses?</a:t>
            </a:r>
            <a:endParaRPr lang="en-US" sz="2800" dirty="0"/>
          </a:p>
        </p:txBody>
      </p:sp>
    </p:spTree>
    <p:custDataLst>
      <p:tags r:id="rId1"/>
    </p:custDataLst>
    <p:extLst>
      <p:ext uri="{BB962C8B-B14F-4D97-AF65-F5344CB8AC3E}">
        <p14:creationId xmlns:p14="http://schemas.microsoft.com/office/powerpoint/2010/main" val="17445371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owner\AppData\Local\Microsoft\Windows\Temporary Internet Files\Content.IE5\UGP546JL\MC9003267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453" y="4717787"/>
            <a:ext cx="1505972" cy="1071177"/>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owner\AppData\Local\Microsoft\Windows\Temporary Internet Files\Content.IE5\7U2DFGJA\MC9004315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792" y="354715"/>
            <a:ext cx="1923293" cy="1923293"/>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C:\Users\owner\AppData\Local\Microsoft\Windows\Temporary Internet Files\Content.IE5\JE1M7WUA\MP9004403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13949"/>
            <a:ext cx="3276600" cy="4272686"/>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owner\AppData\Local\Microsoft\Windows\Temporary Internet Files\Content.IE5\Y85U6W8L\MP90044231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19539">
            <a:off x="679083" y="491844"/>
            <a:ext cx="2099150" cy="298433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owner\AppData\Local\Microsoft\Windows\Temporary Internet Files\Content.IE5\UGP546JL\MP90040663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94016">
            <a:off x="5620797" y="695171"/>
            <a:ext cx="2971439" cy="198018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owner\AppData\Local\Microsoft\Windows\Temporary Internet Files\Content.IE5\JE1M7WUA\MC90043352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5750" y="1147297"/>
            <a:ext cx="810271" cy="107593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owner\AppData\Local\Microsoft\Windows\Temporary Internet Files\Content.IE5\UGP546JL\MC90043354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19884" y="1059873"/>
            <a:ext cx="858976" cy="107593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owner\AppData\Local\Microsoft\Windows\Temporary Internet Files\Content.IE5\7U2DFGJA\MC900187159[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32305">
            <a:off x="3661086" y="5314599"/>
            <a:ext cx="1449403" cy="118829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owner\AppData\Local\Microsoft\Windows\Temporary Internet Files\Content.IE5\Y85U6W8L\MP90041012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898049">
            <a:off x="5954268" y="2702395"/>
            <a:ext cx="2643253" cy="1879188"/>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Users\owner\AppData\Local\Microsoft\Windows\Temporary Internet Files\Content.IE5\Y85U6W8L\MP90044423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791551">
            <a:off x="6919612" y="4502446"/>
            <a:ext cx="1380895" cy="2068904"/>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owner\AppData\Local\Microsoft\Windows\Temporary Internet Files\Content.IE5\UGP546JL\MP900145241[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796333">
            <a:off x="418390" y="4788858"/>
            <a:ext cx="2233825" cy="1474325"/>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C:\Users\owner\AppData\Local\Microsoft\Windows\Temporary Internet Files\Content.IE5\7U2DFGJA\MC900432592[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4802" y="2867643"/>
            <a:ext cx="1427711" cy="142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95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6777317" cy="4613429"/>
          </a:xfrm>
        </p:spPr>
        <p:txBody>
          <a:bodyPr>
            <a:normAutofit/>
          </a:bodyPr>
          <a:lstStyle/>
          <a:p>
            <a:pPr algn="ctr"/>
            <a:r>
              <a:rPr lang="en-US" sz="2800" i="1" dirty="0"/>
              <a:t>And God said, Let there be lights in the firmament of the heaven to divide the day from the night; and let them be for signs, and for seasons, and for days, and years: </a:t>
            </a:r>
            <a:endParaRPr lang="en-US" sz="2800" i="1" dirty="0" smtClean="0"/>
          </a:p>
          <a:p>
            <a:pPr marL="68580" indent="0" algn="ctr">
              <a:buNone/>
            </a:pPr>
            <a:r>
              <a:rPr lang="en-US" sz="2000" dirty="0" smtClean="0"/>
              <a:t>Genesis 1:14</a:t>
            </a:r>
            <a:endParaRPr lang="en-US" sz="2000" dirty="0"/>
          </a:p>
        </p:txBody>
      </p:sp>
      <p:pic>
        <p:nvPicPr>
          <p:cNvPr id="6149" name="Picture 5" descr="C:\Users\owner\AppData\Local\Microsoft\Windows\Temporary Internet Files\Content.IE5\7U2DFGJA\MP9003169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121" y="4188704"/>
            <a:ext cx="2913746" cy="217061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owner\AppData\Local\Microsoft\Windows\Temporary Internet Files\Content.IE5\I0V1U9CC\MP9004012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33346"/>
            <a:ext cx="2934863" cy="222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12858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43000"/>
            <a:ext cx="6777317" cy="4689629"/>
          </a:xfrm>
        </p:spPr>
        <p:txBody>
          <a:bodyPr>
            <a:normAutofit/>
          </a:bodyPr>
          <a:lstStyle/>
          <a:p>
            <a:r>
              <a:rPr lang="en-US" sz="2800" i="1" dirty="0"/>
              <a:t>And Moses called all Israel, and said unto them, </a:t>
            </a:r>
            <a:endParaRPr lang="en-US" sz="2800" i="1" dirty="0" smtClean="0"/>
          </a:p>
          <a:p>
            <a:r>
              <a:rPr lang="en-US" sz="2800" i="1" dirty="0" smtClean="0"/>
              <a:t>Hear</a:t>
            </a:r>
            <a:r>
              <a:rPr lang="en-US" sz="2800" i="1" dirty="0"/>
              <a:t>, O Israel, the statutes and judgments which I speak in your ears this day, that ye may learn them, and keep, and do them</a:t>
            </a:r>
            <a:r>
              <a:rPr lang="en-US" sz="2800" i="1" dirty="0" smtClean="0"/>
              <a:t>.</a:t>
            </a:r>
          </a:p>
          <a:p>
            <a:pPr marL="68580" indent="0">
              <a:buNone/>
            </a:pPr>
            <a:endParaRPr lang="en-US" sz="2800" dirty="0" smtClean="0"/>
          </a:p>
          <a:p>
            <a:endParaRPr lang="en-US" sz="2800" dirty="0"/>
          </a:p>
          <a:p>
            <a:r>
              <a:rPr lang="en-US" dirty="0" smtClean="0"/>
              <a:t>Deuteronomy 5:1</a:t>
            </a:r>
            <a:endParaRPr lang="en-US" dirty="0"/>
          </a:p>
        </p:txBody>
      </p:sp>
      <p:pic>
        <p:nvPicPr>
          <p:cNvPr id="7170" name="Picture 2" descr="C:\Users\owner\AppData\Local\Microsoft\Windows\Temporary Internet Files\Content.IE5\UGP546JL\MC9000278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429000"/>
            <a:ext cx="3200400" cy="298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784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3200" i="1" dirty="0"/>
              <a:t>And Jesus answered him, The first of all the commandments [is], Hear, O Israel; The Lord our God is one Lord</a:t>
            </a:r>
            <a:r>
              <a:rPr lang="en-US" sz="3200" i="1" dirty="0" smtClean="0"/>
              <a:t>:</a:t>
            </a:r>
          </a:p>
          <a:p>
            <a:pPr algn="ctr"/>
            <a:endParaRPr lang="en-US" sz="3200" dirty="0"/>
          </a:p>
          <a:p>
            <a:pPr marL="68580" indent="0" algn="ctr">
              <a:buNone/>
            </a:pPr>
            <a:r>
              <a:rPr lang="en-US" sz="3200" dirty="0" smtClean="0"/>
              <a:t>   </a:t>
            </a:r>
            <a:r>
              <a:rPr lang="en-US" dirty="0" smtClean="0"/>
              <a:t>Mark 12:29</a:t>
            </a:r>
            <a:endParaRPr lang="en-US" dirty="0"/>
          </a:p>
        </p:txBody>
      </p:sp>
    </p:spTree>
    <p:extLst>
      <p:ext uri="{BB962C8B-B14F-4D97-AF65-F5344CB8AC3E}">
        <p14:creationId xmlns:p14="http://schemas.microsoft.com/office/powerpoint/2010/main" val="9956599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2800" i="1" dirty="0" smtClean="0"/>
              <a:t>Abba Father, please teach us what YOU want us to know!</a:t>
            </a:r>
            <a:endParaRPr lang="en-US" sz="2800" i="1" dirty="0"/>
          </a:p>
        </p:txBody>
      </p:sp>
      <p:sp>
        <p:nvSpPr>
          <p:cNvPr id="5" name="Subtitle 4"/>
          <p:cNvSpPr>
            <a:spLocks noGrp="1"/>
          </p:cNvSpPr>
          <p:nvPr>
            <p:ph type="subTitle" idx="1"/>
          </p:nvPr>
        </p:nvSpPr>
        <p:spPr/>
        <p:txBody>
          <a:bodyPr>
            <a:normAutofit fontScale="92500" lnSpcReduction="10000"/>
          </a:bodyPr>
          <a:lstStyle/>
          <a:p>
            <a:pPr algn="ctr"/>
            <a:r>
              <a:rPr lang="en-US" sz="2000" dirty="0" smtClean="0"/>
              <a:t>In our Messiah Yeshua’s Name we ask!</a:t>
            </a:r>
          </a:p>
          <a:p>
            <a:pPr algn="ctr"/>
            <a:endParaRPr lang="en-US" sz="2000" dirty="0"/>
          </a:p>
          <a:p>
            <a:pPr algn="ctr"/>
            <a:r>
              <a:rPr lang="en-US" sz="2000" dirty="0" smtClean="0"/>
              <a:t>May it be so!</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762000"/>
            <a:ext cx="3352800" cy="1317171"/>
          </a:xfrm>
          <a:prstGeom prst="rect">
            <a:avLst/>
          </a:prstGeom>
        </p:spPr>
      </p:pic>
    </p:spTree>
    <p:extLst>
      <p:ext uri="{BB962C8B-B14F-4D97-AF65-F5344CB8AC3E}">
        <p14:creationId xmlns:p14="http://schemas.microsoft.com/office/powerpoint/2010/main" val="2447925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667000"/>
            <a:ext cx="6777317" cy="3165629"/>
          </a:xfrm>
        </p:spPr>
        <p:txBody>
          <a:bodyPr>
            <a:normAutofit lnSpcReduction="10000"/>
          </a:bodyPr>
          <a:lstStyle/>
          <a:p>
            <a:pPr algn="ctr"/>
            <a:endParaRPr lang="en-US" sz="3200" i="1" dirty="0" smtClean="0"/>
          </a:p>
          <a:p>
            <a:pPr algn="ctr"/>
            <a:r>
              <a:rPr lang="en-US" sz="3200" i="1" dirty="0" smtClean="0"/>
              <a:t>So then faith [comes] by hearing, and </a:t>
            </a:r>
          </a:p>
          <a:p>
            <a:pPr marL="68580" indent="0" algn="ctr">
              <a:buNone/>
            </a:pPr>
            <a:r>
              <a:rPr lang="en-US" sz="3200" i="1" dirty="0" smtClean="0"/>
              <a:t>hearing by the Word of God.</a:t>
            </a:r>
          </a:p>
          <a:p>
            <a:pPr algn="ctr"/>
            <a:endParaRPr lang="en-US" sz="3200" dirty="0"/>
          </a:p>
          <a:p>
            <a:pPr marL="68580" indent="0" algn="ctr">
              <a:buNone/>
            </a:pPr>
            <a:r>
              <a:rPr lang="en-US" dirty="0" smtClean="0"/>
              <a:t>Romans 10:17 </a:t>
            </a:r>
            <a:endParaRPr lang="en-US" dirty="0"/>
          </a:p>
        </p:txBody>
      </p:sp>
      <p:pic>
        <p:nvPicPr>
          <p:cNvPr id="17410" name="Picture 2" descr="C:\Users\owner\AppData\Local\Microsoft\Windows\Temporary Internet Files\Content.IE5\7U2DFGJA\MC9000245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4802">
            <a:off x="5587971" y="1259851"/>
            <a:ext cx="2934238" cy="1520234"/>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owner\AppData\Local\Microsoft\Windows\Temporary Internet Files\Content.IE5\JE1M7WUA\MP9004403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95220">
            <a:off x="1129862" y="762000"/>
            <a:ext cx="1760080" cy="229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291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Hear   is </a:t>
            </a:r>
            <a:r>
              <a:rPr lang="en-US" i="1" dirty="0" smtClean="0"/>
              <a:t>“Shema</a:t>
            </a:r>
            <a:r>
              <a:rPr lang="en-US" dirty="0" smtClean="0"/>
              <a:t>”</a:t>
            </a:r>
            <a:endParaRPr lang="en-US" dirty="0"/>
          </a:p>
        </p:txBody>
      </p:sp>
      <p:sp>
        <p:nvSpPr>
          <p:cNvPr id="3" name="Content Placeholder 2"/>
          <p:cNvSpPr>
            <a:spLocks noGrp="1"/>
          </p:cNvSpPr>
          <p:nvPr>
            <p:ph idx="1"/>
          </p:nvPr>
        </p:nvSpPr>
        <p:spPr/>
        <p:txBody>
          <a:bodyPr>
            <a:normAutofit/>
          </a:bodyPr>
          <a:lstStyle/>
          <a:p>
            <a:pPr algn="ctr"/>
            <a:r>
              <a:rPr lang="en-US" sz="2800" i="1" dirty="0"/>
              <a:t>Shema</a:t>
            </a:r>
            <a:r>
              <a:rPr lang="en-US" sz="2800" dirty="0" smtClean="0"/>
              <a:t>, is </a:t>
            </a:r>
            <a:r>
              <a:rPr lang="en-US" sz="2800" dirty="0"/>
              <a:t>Strong’s </a:t>
            </a:r>
            <a:r>
              <a:rPr lang="en-US" sz="2800" dirty="0" smtClean="0"/>
              <a:t>#8085</a:t>
            </a:r>
            <a:r>
              <a:rPr lang="en-US" sz="2800" dirty="0"/>
              <a:t>, </a:t>
            </a:r>
            <a:endParaRPr lang="en-US" sz="2800" dirty="0" smtClean="0"/>
          </a:p>
          <a:p>
            <a:pPr algn="ctr"/>
            <a:endParaRPr lang="en-US" sz="2800" dirty="0"/>
          </a:p>
          <a:p>
            <a:pPr marL="68580" indent="0" algn="ctr">
              <a:buNone/>
            </a:pPr>
            <a:r>
              <a:rPr lang="en-US" sz="2800" dirty="0" smtClean="0"/>
              <a:t>   meaning </a:t>
            </a:r>
            <a:r>
              <a:rPr lang="en-US" sz="2800" dirty="0"/>
              <a:t>“to hear, listen </a:t>
            </a:r>
            <a:r>
              <a:rPr lang="en-US" sz="2800" i="1" dirty="0"/>
              <a:t>and</a:t>
            </a:r>
            <a:r>
              <a:rPr lang="en-US" sz="2800" dirty="0"/>
              <a:t> obey.” </a:t>
            </a:r>
            <a:endParaRPr lang="en-US" sz="2800" dirty="0" smtClean="0"/>
          </a:p>
          <a:p>
            <a:pPr marL="68580" indent="0" algn="ctr">
              <a:buNone/>
            </a:pPr>
            <a:endParaRPr lang="en-US" sz="2800" dirty="0"/>
          </a:p>
          <a:p>
            <a:pPr marL="68580" indent="0" algn="ctr">
              <a:buNone/>
            </a:pPr>
            <a:r>
              <a:rPr lang="en-US" sz="2800" dirty="0" smtClean="0"/>
              <a:t>According to His Word, physically </a:t>
            </a:r>
            <a:r>
              <a:rPr lang="en-US" sz="2800" dirty="0" smtClean="0"/>
              <a:t>hearing is NOT enough!</a:t>
            </a:r>
            <a:endParaRPr lang="en-US" sz="2800" dirty="0"/>
          </a:p>
        </p:txBody>
      </p:sp>
    </p:spTree>
    <p:extLst>
      <p:ext uri="{BB962C8B-B14F-4D97-AF65-F5344CB8AC3E}">
        <p14:creationId xmlns:p14="http://schemas.microsoft.com/office/powerpoint/2010/main" val="499169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5227107"/>
          </a:xfrm>
        </p:spPr>
        <p:txBody>
          <a:bodyPr>
            <a:normAutofit lnSpcReduction="10000"/>
          </a:bodyPr>
          <a:lstStyle/>
          <a:p>
            <a:r>
              <a:rPr lang="en-US" sz="2800" i="1" dirty="0"/>
              <a:t>They answered Him and said to Him, “Abraham is our father.” </a:t>
            </a:r>
            <a:endParaRPr lang="en-US" sz="2800" i="1" dirty="0" smtClean="0"/>
          </a:p>
          <a:p>
            <a:r>
              <a:rPr lang="en-US" sz="2800" i="1" dirty="0" smtClean="0"/>
              <a:t> </a:t>
            </a:r>
            <a:r>
              <a:rPr lang="en-US" sz="2800" i="1" dirty="0"/>
              <a:t>Jesus said to them, </a:t>
            </a:r>
            <a:r>
              <a:rPr lang="en-US" sz="2800" b="1" i="1" dirty="0"/>
              <a:t>“</a:t>
            </a:r>
            <a:r>
              <a:rPr lang="en-US" sz="2800" b="1" i="1" u="sng" dirty="0"/>
              <a:t>If</a:t>
            </a:r>
            <a:r>
              <a:rPr lang="en-US" sz="2800" b="1" i="1" dirty="0"/>
              <a:t> </a:t>
            </a:r>
            <a:r>
              <a:rPr lang="en-US" sz="2800" i="1" dirty="0"/>
              <a:t>you were Abrahams’s children, you would </a:t>
            </a:r>
            <a:r>
              <a:rPr lang="en-US" sz="2800" b="1" i="1" u="sng" dirty="0"/>
              <a:t>do </a:t>
            </a:r>
            <a:r>
              <a:rPr lang="en-US" sz="2800" i="1" dirty="0"/>
              <a:t>the works of Abraham</a:t>
            </a:r>
            <a:r>
              <a:rPr lang="en-US" sz="2800" b="1" i="1" dirty="0"/>
              <a:t>. But now you seek to kill Me,</a:t>
            </a:r>
            <a:r>
              <a:rPr lang="en-US" sz="2800" i="1" dirty="0"/>
              <a:t> a Man who has </a:t>
            </a:r>
            <a:r>
              <a:rPr lang="en-US" sz="2800" i="1" dirty="0" smtClean="0"/>
              <a:t>told</a:t>
            </a:r>
          </a:p>
          <a:p>
            <a:pPr marL="68580" indent="0">
              <a:buNone/>
            </a:pPr>
            <a:r>
              <a:rPr lang="en-US" sz="2800" i="1" dirty="0"/>
              <a:t> </a:t>
            </a:r>
            <a:r>
              <a:rPr lang="en-US" sz="2800" i="1" dirty="0" smtClean="0"/>
              <a:t>   </a:t>
            </a:r>
            <a:r>
              <a:rPr lang="en-US" sz="2800" i="1" dirty="0"/>
              <a:t>you the truth which I heard </a:t>
            </a:r>
            <a:endParaRPr lang="en-US" sz="2800" i="1" dirty="0" smtClean="0"/>
          </a:p>
          <a:p>
            <a:pPr marL="68580" indent="0">
              <a:buNone/>
            </a:pPr>
            <a:r>
              <a:rPr lang="en-US" sz="2800" i="1" dirty="0"/>
              <a:t> </a:t>
            </a:r>
            <a:r>
              <a:rPr lang="en-US" sz="2800" i="1" dirty="0" smtClean="0"/>
              <a:t>   from </a:t>
            </a:r>
            <a:r>
              <a:rPr lang="en-US" sz="2800" i="1" dirty="0"/>
              <a:t>God. Abraham did </a:t>
            </a:r>
            <a:r>
              <a:rPr lang="en-US" sz="2800" i="1" dirty="0" smtClean="0"/>
              <a:t>not </a:t>
            </a:r>
          </a:p>
          <a:p>
            <a:pPr marL="68580" indent="0">
              <a:buNone/>
            </a:pPr>
            <a:r>
              <a:rPr lang="en-US" sz="2800" i="1" dirty="0"/>
              <a:t> </a:t>
            </a:r>
            <a:r>
              <a:rPr lang="en-US" sz="2800" i="1" dirty="0" smtClean="0"/>
              <a:t>   </a:t>
            </a:r>
            <a:r>
              <a:rPr lang="en-US" sz="2800" i="1" dirty="0"/>
              <a:t>do this.  </a:t>
            </a:r>
            <a:endParaRPr lang="en-US" sz="2800" dirty="0"/>
          </a:p>
          <a:p>
            <a:r>
              <a:rPr lang="en-US" sz="2800" i="1" dirty="0"/>
              <a:t>You do the deeds of </a:t>
            </a:r>
            <a:endParaRPr lang="en-US" sz="2800" i="1" dirty="0" smtClean="0"/>
          </a:p>
          <a:p>
            <a:pPr marL="68580" indent="0">
              <a:buNone/>
            </a:pPr>
            <a:r>
              <a:rPr lang="en-US" sz="2800" i="1" dirty="0"/>
              <a:t> </a:t>
            </a:r>
            <a:r>
              <a:rPr lang="en-US" sz="2800" i="1" dirty="0" smtClean="0"/>
              <a:t>    your </a:t>
            </a:r>
            <a:r>
              <a:rPr lang="en-US" sz="2800" i="1" dirty="0"/>
              <a:t>father.”</a:t>
            </a:r>
            <a:endParaRPr lang="en-US" sz="2800" dirty="0"/>
          </a:p>
          <a:p>
            <a:endParaRPr lang="en-US" dirty="0"/>
          </a:p>
        </p:txBody>
      </p:sp>
      <p:pic>
        <p:nvPicPr>
          <p:cNvPr id="8194" name="Picture 2" descr="C:\Users\owner\AppData\Local\Microsoft\Windows\Temporary Internet Files\Content.IE5\JE1M7WUA\MC9000578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962400"/>
            <a:ext cx="2617935" cy="240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41010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5257800"/>
          </a:xfrm>
        </p:spPr>
        <p:txBody>
          <a:bodyPr>
            <a:normAutofit/>
          </a:bodyPr>
          <a:lstStyle/>
          <a:p>
            <a:r>
              <a:rPr lang="en-US" i="1" dirty="0"/>
              <a:t>Then they said to Him, “We were not born of fornication; we have one Father-God.”  Jesus said to them, “If God were your Father, you would love Me, for I proceeded forth and came from God; nor have I come of Myself, but He sent Me. </a:t>
            </a:r>
            <a:endParaRPr lang="en-US" i="1" dirty="0" smtClean="0"/>
          </a:p>
          <a:p>
            <a:r>
              <a:rPr lang="en-US" b="1" i="1" dirty="0" smtClean="0"/>
              <a:t>Why </a:t>
            </a:r>
            <a:r>
              <a:rPr lang="en-US" b="1" i="1" dirty="0"/>
              <a:t>do you not understand My speech? Because you are not able to listen to My word. </a:t>
            </a:r>
            <a:endParaRPr lang="en-US" b="1" i="1" dirty="0" smtClean="0"/>
          </a:p>
          <a:p>
            <a:r>
              <a:rPr lang="en-US" i="1" dirty="0" smtClean="0"/>
              <a:t>You </a:t>
            </a:r>
            <a:r>
              <a:rPr lang="en-US" i="1" dirty="0"/>
              <a:t>are of your father the devil, and the desires of your father you want to do.”</a:t>
            </a:r>
            <a:r>
              <a:rPr lang="en-US" dirty="0"/>
              <a:t>  </a:t>
            </a:r>
            <a:endParaRPr lang="en-US" dirty="0" smtClean="0"/>
          </a:p>
          <a:p>
            <a:pPr marL="68580" indent="0" algn="ctr">
              <a:buNone/>
            </a:pPr>
            <a:endParaRPr lang="en-US" sz="1800" dirty="0" smtClean="0"/>
          </a:p>
          <a:p>
            <a:pPr marL="68580" indent="0" algn="ctr">
              <a:buNone/>
            </a:pPr>
            <a:r>
              <a:rPr lang="en-US" sz="1800" dirty="0" smtClean="0"/>
              <a:t>John </a:t>
            </a:r>
            <a:r>
              <a:rPr lang="en-US" sz="1800" dirty="0"/>
              <a:t>8: 39-44a</a:t>
            </a:r>
          </a:p>
          <a:p>
            <a:endParaRPr lang="en-US" dirty="0"/>
          </a:p>
        </p:txBody>
      </p:sp>
    </p:spTree>
    <p:custDataLst>
      <p:tags r:id="rId1"/>
    </p:custDataLst>
    <p:extLst>
      <p:ext uri="{BB962C8B-B14F-4D97-AF65-F5344CB8AC3E}">
        <p14:creationId xmlns:p14="http://schemas.microsoft.com/office/powerpoint/2010/main" val="1487954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Why do you not understand My </a:t>
            </a:r>
            <a:r>
              <a:rPr lang="en-US" b="1" u="sng" dirty="0"/>
              <a:t>speech</a:t>
            </a:r>
            <a:r>
              <a:rPr lang="en-US" b="1" dirty="0" smtClean="0"/>
              <a:t>?</a:t>
            </a:r>
            <a:endParaRPr lang="en-US" dirty="0"/>
          </a:p>
        </p:txBody>
      </p:sp>
      <p:sp>
        <p:nvSpPr>
          <p:cNvPr id="3" name="Content Placeholder 2"/>
          <p:cNvSpPr>
            <a:spLocks noGrp="1"/>
          </p:cNvSpPr>
          <p:nvPr>
            <p:ph idx="1"/>
          </p:nvPr>
        </p:nvSpPr>
        <p:spPr/>
        <p:txBody>
          <a:bodyPr>
            <a:normAutofit/>
          </a:bodyPr>
          <a:lstStyle/>
          <a:p>
            <a:r>
              <a:rPr lang="en-US" i="1" dirty="0"/>
              <a:t>“Speech”  is from the Greek word, Strong’s 2981  </a:t>
            </a:r>
            <a:r>
              <a:rPr lang="en-US" i="1" dirty="0" err="1"/>
              <a:t>Lalia</a:t>
            </a:r>
            <a:r>
              <a:rPr lang="en-US" i="1" dirty="0"/>
              <a:t> </a:t>
            </a:r>
            <a:endParaRPr lang="en-US" dirty="0"/>
          </a:p>
          <a:p>
            <a:r>
              <a:rPr lang="en-US" b="1" dirty="0"/>
              <a:t>1)</a:t>
            </a:r>
            <a:r>
              <a:rPr lang="en-US" dirty="0"/>
              <a:t> speech, </a:t>
            </a:r>
            <a:r>
              <a:rPr lang="en-US" dirty="0" err="1"/>
              <a:t>i.e</a:t>
            </a:r>
            <a:r>
              <a:rPr lang="en-US" dirty="0"/>
              <a:t> a story  </a:t>
            </a:r>
            <a:r>
              <a:rPr lang="en-US" b="1" dirty="0"/>
              <a:t>2)</a:t>
            </a:r>
            <a:r>
              <a:rPr lang="en-US" dirty="0"/>
              <a:t> dialect, mode of speech, pronunciation  </a:t>
            </a:r>
            <a:r>
              <a:rPr lang="en-US" b="1" dirty="0"/>
              <a:t>a)</a:t>
            </a:r>
            <a:r>
              <a:rPr lang="en-US" dirty="0"/>
              <a:t> speech which discloses the speaker's native country </a:t>
            </a:r>
          </a:p>
          <a:p>
            <a:endParaRPr lang="en-US" sz="1800" dirty="0" smtClean="0"/>
          </a:p>
          <a:p>
            <a:r>
              <a:rPr lang="en-US" sz="1800" dirty="0" smtClean="0"/>
              <a:t>Blue </a:t>
            </a:r>
            <a:r>
              <a:rPr lang="en-US" sz="1800" dirty="0"/>
              <a:t>Letter Bible. "Dictionary and Word Search for </a:t>
            </a:r>
            <a:r>
              <a:rPr lang="en-US" sz="1800" i="1" dirty="0" err="1"/>
              <a:t>lalia</a:t>
            </a:r>
            <a:r>
              <a:rPr lang="en-US" sz="1800" i="1" dirty="0"/>
              <a:t> (Strong's 2981)</a:t>
            </a:r>
            <a:r>
              <a:rPr lang="en-US" sz="1800" dirty="0"/>
              <a:t>". Blue Letter Bible. 1996-2012. 10 May 2012. </a:t>
            </a:r>
            <a:r>
              <a:rPr lang="en-US" sz="1800" u="sng" dirty="0">
                <a:hlinkClick r:id="rId2"/>
              </a:rPr>
              <a:t>&lt; http:// www.blueletterbible.org/lang/lexicon/lexicon.cfm?</a:t>
            </a:r>
            <a:br>
              <a:rPr lang="en-US" sz="1800" u="sng" dirty="0">
                <a:hlinkClick r:id="rId2"/>
              </a:rPr>
            </a:br>
            <a:r>
              <a:rPr lang="en-US" sz="1800" u="sng" dirty="0" err="1">
                <a:hlinkClick r:id="rId2"/>
              </a:rPr>
              <a:t>strongs</a:t>
            </a:r>
            <a:r>
              <a:rPr lang="en-US" sz="1800" u="sng" dirty="0">
                <a:hlinkClick r:id="rId2"/>
              </a:rPr>
              <a:t>=G2981 &gt;</a:t>
            </a:r>
            <a:endParaRPr lang="en-US" sz="1800" dirty="0"/>
          </a:p>
          <a:p>
            <a:endParaRPr lang="en-US" dirty="0"/>
          </a:p>
        </p:txBody>
      </p:sp>
    </p:spTree>
    <p:extLst>
      <p:ext uri="{BB962C8B-B14F-4D97-AF65-F5344CB8AC3E}">
        <p14:creationId xmlns:p14="http://schemas.microsoft.com/office/powerpoint/2010/main" val="1768055625"/>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Because you are not able to listen to My </a:t>
            </a:r>
            <a:r>
              <a:rPr lang="en-US" b="1" u="sng" dirty="0"/>
              <a:t>Word</a:t>
            </a:r>
            <a:r>
              <a:rPr lang="en-US" b="1" u="sng" dirty="0" smtClean="0"/>
              <a:t>.</a:t>
            </a:r>
            <a:endParaRPr lang="en-US" dirty="0"/>
          </a:p>
        </p:txBody>
      </p:sp>
      <p:sp>
        <p:nvSpPr>
          <p:cNvPr id="3" name="Content Placeholder 2"/>
          <p:cNvSpPr>
            <a:spLocks noGrp="1"/>
          </p:cNvSpPr>
          <p:nvPr>
            <p:ph idx="1"/>
          </p:nvPr>
        </p:nvSpPr>
        <p:spPr>
          <a:xfrm>
            <a:off x="762000" y="2323652"/>
            <a:ext cx="7543800" cy="3924748"/>
          </a:xfrm>
        </p:spPr>
        <p:txBody>
          <a:bodyPr>
            <a:normAutofit fontScale="92500" lnSpcReduction="20000"/>
          </a:bodyPr>
          <a:lstStyle/>
          <a:p>
            <a:r>
              <a:rPr lang="en-US" i="1" dirty="0"/>
              <a:t>“</a:t>
            </a:r>
            <a:r>
              <a:rPr lang="en-US" sz="3300" i="1" dirty="0"/>
              <a:t>Word” is from the Greek word, </a:t>
            </a:r>
            <a:endParaRPr lang="en-US" sz="3300" i="1" dirty="0" smtClean="0"/>
          </a:p>
          <a:p>
            <a:pPr marL="68580" indent="0">
              <a:buNone/>
            </a:pPr>
            <a:r>
              <a:rPr lang="en-US" sz="3300" i="1" dirty="0" smtClean="0"/>
              <a:t>                    Strong’s #3059 </a:t>
            </a:r>
            <a:r>
              <a:rPr lang="en-US" sz="3300" b="1" i="1" dirty="0"/>
              <a:t>Logos</a:t>
            </a:r>
            <a:endParaRPr lang="en-US" sz="3300" b="1" dirty="0"/>
          </a:p>
          <a:p>
            <a:endParaRPr lang="en-US" b="1" dirty="0" smtClean="0"/>
          </a:p>
          <a:p>
            <a:r>
              <a:rPr lang="en-US" b="1" dirty="0" smtClean="0"/>
              <a:t>1</a:t>
            </a:r>
            <a:r>
              <a:rPr lang="en-US" b="1" dirty="0"/>
              <a:t>)</a:t>
            </a:r>
            <a:r>
              <a:rPr lang="en-US" dirty="0"/>
              <a:t> of speech  </a:t>
            </a:r>
            <a:r>
              <a:rPr lang="en-US" b="1" dirty="0"/>
              <a:t>a)</a:t>
            </a:r>
            <a:r>
              <a:rPr lang="en-US" dirty="0"/>
              <a:t> a word, uttered by a living voice, embodies a conception or idea   </a:t>
            </a:r>
            <a:r>
              <a:rPr lang="en-US" b="1" dirty="0"/>
              <a:t>b)</a:t>
            </a:r>
            <a:r>
              <a:rPr lang="en-US" dirty="0"/>
              <a:t> what someone has said</a:t>
            </a:r>
          </a:p>
          <a:p>
            <a:r>
              <a:rPr lang="en-US" b="1" dirty="0"/>
              <a:t>1)</a:t>
            </a:r>
            <a:r>
              <a:rPr lang="en-US" dirty="0"/>
              <a:t> a word  </a:t>
            </a:r>
            <a:r>
              <a:rPr lang="en-US" b="1" dirty="0"/>
              <a:t>2)</a:t>
            </a:r>
            <a:r>
              <a:rPr lang="en-US" dirty="0"/>
              <a:t> the sayings of God  </a:t>
            </a:r>
            <a:r>
              <a:rPr lang="en-US" b="1" dirty="0"/>
              <a:t>3)</a:t>
            </a:r>
            <a:r>
              <a:rPr lang="en-US" dirty="0"/>
              <a:t> decree, mandate or order  </a:t>
            </a:r>
            <a:r>
              <a:rPr lang="en-US" b="1" dirty="0"/>
              <a:t>4)</a:t>
            </a:r>
            <a:r>
              <a:rPr lang="en-US" dirty="0"/>
              <a:t> of the moral precepts given by God</a:t>
            </a:r>
          </a:p>
          <a:p>
            <a:r>
              <a:rPr lang="en-US" b="1" dirty="0"/>
              <a:t>5)</a:t>
            </a:r>
            <a:r>
              <a:rPr lang="en-US" dirty="0"/>
              <a:t> Old Testament prophecy given by the prophets  </a:t>
            </a:r>
            <a:r>
              <a:rPr lang="en-US" b="1" dirty="0"/>
              <a:t>6)</a:t>
            </a:r>
            <a:r>
              <a:rPr lang="en-US" dirty="0"/>
              <a:t> what is declared, a thought, declaration, aphorism, a weighty saying, a dictum, a maxim   …</a:t>
            </a:r>
          </a:p>
          <a:p>
            <a:pPr marL="68580" indent="0">
              <a:buNone/>
            </a:pPr>
            <a:endParaRPr lang="en-US" dirty="0"/>
          </a:p>
        </p:txBody>
      </p:sp>
    </p:spTree>
    <p:extLst>
      <p:ext uri="{BB962C8B-B14F-4D97-AF65-F5344CB8AC3E}">
        <p14:creationId xmlns:p14="http://schemas.microsoft.com/office/powerpoint/2010/main" val="308064180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95400"/>
            <a:ext cx="6777317" cy="4876800"/>
          </a:xfrm>
        </p:spPr>
        <p:txBody>
          <a:bodyPr>
            <a:normAutofit/>
          </a:bodyPr>
          <a:lstStyle/>
          <a:p>
            <a:r>
              <a:rPr lang="en-US" i="1" dirty="0"/>
              <a:t>In John, [Logos] denotes the essential Word of God, Jesus Christ, </a:t>
            </a:r>
            <a:endParaRPr lang="en-US" i="1" dirty="0" smtClean="0"/>
          </a:p>
          <a:p>
            <a:r>
              <a:rPr lang="en-US" i="1" dirty="0" smtClean="0"/>
              <a:t>the </a:t>
            </a:r>
            <a:r>
              <a:rPr lang="en-US" i="1" dirty="0"/>
              <a:t>personal wisdom and power in union with God, his minister in creation and government of the universe, the cause of all the world's life both physical and ethical, </a:t>
            </a:r>
            <a:endParaRPr lang="en-US" i="1" dirty="0" smtClean="0"/>
          </a:p>
          <a:p>
            <a:r>
              <a:rPr lang="en-US" i="1" dirty="0" smtClean="0"/>
              <a:t>which </a:t>
            </a:r>
            <a:r>
              <a:rPr lang="en-US" i="1" dirty="0"/>
              <a:t>for the procurement of man's salvation put on human nature in the person of Jesus the Messiah, the second person in the Godhead, </a:t>
            </a:r>
            <a:endParaRPr lang="en-US" i="1" dirty="0" smtClean="0"/>
          </a:p>
          <a:p>
            <a:r>
              <a:rPr lang="en-US" i="1" dirty="0" smtClean="0"/>
              <a:t>and </a:t>
            </a:r>
            <a:r>
              <a:rPr lang="en-US" i="1" dirty="0"/>
              <a:t>shone forth conspicuously from His words and deeds.</a:t>
            </a:r>
            <a:endParaRPr lang="en-US" dirty="0"/>
          </a:p>
          <a:p>
            <a:endParaRPr lang="en-US" dirty="0"/>
          </a:p>
        </p:txBody>
      </p:sp>
    </p:spTree>
    <p:custDataLst>
      <p:tags r:id="rId1"/>
    </p:custDataLst>
    <p:extLst>
      <p:ext uri="{BB962C8B-B14F-4D97-AF65-F5344CB8AC3E}">
        <p14:creationId xmlns:p14="http://schemas.microsoft.com/office/powerpoint/2010/main" val="954633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lnSpcReduction="10000"/>
          </a:bodyPr>
          <a:lstStyle/>
          <a:p>
            <a:endParaRPr lang="en-US" i="1" dirty="0" smtClean="0"/>
          </a:p>
          <a:p>
            <a:endParaRPr lang="en-US" i="1" dirty="0" smtClean="0"/>
          </a:p>
          <a:p>
            <a:r>
              <a:rPr lang="en-US" i="1" dirty="0" smtClean="0"/>
              <a:t>Note</a:t>
            </a:r>
            <a:r>
              <a:rPr lang="en-US" i="1" dirty="0"/>
              <a:t>: A Greek philosopher named Heraclitus </a:t>
            </a:r>
            <a:endParaRPr lang="en-US" i="1" dirty="0" smtClean="0"/>
          </a:p>
          <a:p>
            <a:pPr marL="68580" indent="0">
              <a:buNone/>
            </a:pPr>
            <a:r>
              <a:rPr lang="en-US" i="1" dirty="0"/>
              <a:t> </a:t>
            </a:r>
            <a:r>
              <a:rPr lang="en-US" i="1" dirty="0" smtClean="0"/>
              <a:t>   first </a:t>
            </a:r>
            <a:r>
              <a:rPr lang="en-US" i="1" dirty="0"/>
              <a:t>used the term Logos around 600 B.C. to </a:t>
            </a:r>
            <a:endParaRPr lang="en-US" dirty="0"/>
          </a:p>
          <a:p>
            <a:pPr marL="68580" indent="0">
              <a:buNone/>
            </a:pPr>
            <a:r>
              <a:rPr lang="en-US" i="1" dirty="0" smtClean="0"/>
              <a:t>    designate </a:t>
            </a:r>
            <a:r>
              <a:rPr lang="en-US" i="1" dirty="0"/>
              <a:t>the divine reason or plan which </a:t>
            </a:r>
            <a:r>
              <a:rPr lang="en-US" i="1" dirty="0" smtClean="0"/>
              <a:t> </a:t>
            </a:r>
          </a:p>
          <a:p>
            <a:pPr marL="68580" indent="0">
              <a:buNone/>
            </a:pPr>
            <a:r>
              <a:rPr lang="en-US" i="1" dirty="0"/>
              <a:t> </a:t>
            </a:r>
            <a:r>
              <a:rPr lang="en-US" i="1" dirty="0" smtClean="0"/>
              <a:t>    coordinates </a:t>
            </a:r>
            <a:r>
              <a:rPr lang="en-US" i="1" dirty="0"/>
              <a:t>a changing universe. </a:t>
            </a:r>
            <a:endParaRPr lang="en-US" dirty="0"/>
          </a:p>
          <a:p>
            <a:endParaRPr lang="en-US" sz="1800" dirty="0" smtClean="0"/>
          </a:p>
          <a:p>
            <a:endParaRPr lang="en-US" sz="1800" dirty="0"/>
          </a:p>
          <a:p>
            <a:endParaRPr lang="en-US" sz="1800" dirty="0" smtClean="0"/>
          </a:p>
          <a:p>
            <a:endParaRPr lang="en-US" sz="1800" dirty="0"/>
          </a:p>
          <a:p>
            <a:r>
              <a:rPr lang="en-US" sz="1800" dirty="0" smtClean="0"/>
              <a:t>Blue </a:t>
            </a:r>
            <a:r>
              <a:rPr lang="en-US" sz="1800" dirty="0"/>
              <a:t>Letter Bible. "Dictionary and Word Search for </a:t>
            </a:r>
            <a:r>
              <a:rPr lang="en-US" sz="1800" i="1" dirty="0"/>
              <a:t>logos (Strong's 3056)</a:t>
            </a:r>
            <a:r>
              <a:rPr lang="en-US" sz="1800" dirty="0"/>
              <a:t>". Blue Letter Bible. 1996-2012. 10 May 2012. </a:t>
            </a:r>
            <a:r>
              <a:rPr lang="en-US" sz="1800" u="sng" dirty="0">
                <a:hlinkClick r:id="rId2"/>
              </a:rPr>
              <a:t>&lt; http:// www.blueletterbible.org/lang/lexicon/lexicon.cfm?</a:t>
            </a:r>
            <a:br>
              <a:rPr lang="en-US" sz="1800" u="sng" dirty="0">
                <a:hlinkClick r:id="rId2"/>
              </a:rPr>
            </a:br>
            <a:r>
              <a:rPr lang="en-US" sz="1800" u="sng" dirty="0" err="1">
                <a:hlinkClick r:id="rId2"/>
              </a:rPr>
              <a:t>Strongs</a:t>
            </a:r>
            <a:r>
              <a:rPr lang="en-US" sz="1800" u="sng" dirty="0">
                <a:hlinkClick r:id="rId2"/>
              </a:rPr>
              <a:t>=G3056&amp;t=KJV &gt;</a:t>
            </a:r>
            <a:endParaRPr lang="en-US" sz="1800" dirty="0"/>
          </a:p>
          <a:p>
            <a:endParaRPr lang="en-US" dirty="0"/>
          </a:p>
        </p:txBody>
      </p:sp>
    </p:spTree>
    <p:extLst>
      <p:ext uri="{BB962C8B-B14F-4D97-AF65-F5344CB8AC3E}">
        <p14:creationId xmlns:p14="http://schemas.microsoft.com/office/powerpoint/2010/main" val="285111146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I and the Father are One</a:t>
            </a:r>
            <a:endParaRPr lang="en-US" dirty="0"/>
          </a:p>
        </p:txBody>
      </p:sp>
      <p:sp>
        <p:nvSpPr>
          <p:cNvPr id="3" name="Content Placeholder 2"/>
          <p:cNvSpPr>
            <a:spLocks noGrp="1"/>
          </p:cNvSpPr>
          <p:nvPr>
            <p:ph idx="1"/>
          </p:nvPr>
        </p:nvSpPr>
        <p:spPr>
          <a:xfrm>
            <a:off x="1043492" y="1981200"/>
            <a:ext cx="6777317" cy="4343400"/>
          </a:xfrm>
        </p:spPr>
        <p:txBody>
          <a:bodyPr>
            <a:normAutofit fontScale="92500" lnSpcReduction="10000"/>
          </a:bodyPr>
          <a:lstStyle/>
          <a:p>
            <a:pPr algn="ctr"/>
            <a:r>
              <a:rPr lang="en-US" i="1" dirty="0"/>
              <a:t>"And this is eternal life, that they may know You, the only true God, and Jesus Christ whom You have sent</a:t>
            </a:r>
            <a:r>
              <a:rPr lang="en-US" i="1" dirty="0" smtClean="0"/>
              <a:t>.</a:t>
            </a:r>
          </a:p>
          <a:p>
            <a:pPr algn="ctr"/>
            <a:r>
              <a:rPr lang="en-US" i="1" dirty="0" smtClean="0"/>
              <a:t> </a:t>
            </a:r>
            <a:r>
              <a:rPr lang="en-US" sz="2200" dirty="0" smtClean="0"/>
              <a:t>John 17: 3</a:t>
            </a:r>
          </a:p>
          <a:p>
            <a:pPr algn="ctr"/>
            <a:r>
              <a:rPr lang="en-US" i="1" dirty="0" smtClean="0"/>
              <a:t>"For </a:t>
            </a:r>
            <a:r>
              <a:rPr lang="en-US" i="1" dirty="0"/>
              <a:t>I have given to them the words which You have given Me; and they have received [them], and have known surely that I came forth from You; and they have believed that You sent Me</a:t>
            </a:r>
            <a:r>
              <a:rPr lang="en-US" dirty="0" smtClean="0"/>
              <a:t>. </a:t>
            </a:r>
          </a:p>
          <a:p>
            <a:pPr algn="ctr"/>
            <a:r>
              <a:rPr lang="en-US" sz="2000" dirty="0" smtClean="0"/>
              <a:t>John 17:8</a:t>
            </a:r>
          </a:p>
          <a:p>
            <a:pPr algn="ctr"/>
            <a:r>
              <a:rPr lang="en-US" i="1" dirty="0"/>
              <a:t>"O righteous Father! The world has not known You, but I have known You; and these have known that You sent Me. </a:t>
            </a:r>
            <a:endParaRPr lang="en-US" i="1" dirty="0" smtClean="0"/>
          </a:p>
          <a:p>
            <a:pPr algn="ctr"/>
            <a:r>
              <a:rPr lang="en-US" i="1" dirty="0" smtClean="0"/>
              <a:t> </a:t>
            </a:r>
            <a:r>
              <a:rPr lang="en-US" sz="2000" dirty="0" smtClean="0"/>
              <a:t>John 17: 25</a:t>
            </a:r>
            <a:endParaRPr lang="en-US" sz="2000" dirty="0"/>
          </a:p>
        </p:txBody>
      </p:sp>
    </p:spTree>
    <p:extLst>
      <p:ext uri="{BB962C8B-B14F-4D97-AF65-F5344CB8AC3E}">
        <p14:creationId xmlns:p14="http://schemas.microsoft.com/office/powerpoint/2010/main" val="41394353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Paul’s Declaration</a:t>
            </a:r>
            <a:endParaRPr lang="en-US" dirty="0"/>
          </a:p>
        </p:txBody>
      </p:sp>
      <p:sp>
        <p:nvSpPr>
          <p:cNvPr id="3" name="Content Placeholder 2"/>
          <p:cNvSpPr>
            <a:spLocks noGrp="1"/>
          </p:cNvSpPr>
          <p:nvPr>
            <p:ph idx="1"/>
          </p:nvPr>
        </p:nvSpPr>
        <p:spPr/>
        <p:txBody>
          <a:bodyPr/>
          <a:lstStyle/>
          <a:p>
            <a:pPr algn="ctr"/>
            <a:r>
              <a:rPr lang="en-US" sz="2800" i="1" dirty="0" smtClean="0"/>
              <a:t>But this I confess unto thee, that after the way which they call heresy, </a:t>
            </a:r>
          </a:p>
          <a:p>
            <a:pPr algn="ctr"/>
            <a:r>
              <a:rPr lang="en-US" sz="2800" i="1" dirty="0" smtClean="0"/>
              <a:t>so worship I the God of my fathers, believing all things which are written </a:t>
            </a:r>
          </a:p>
          <a:p>
            <a:pPr algn="ctr"/>
            <a:r>
              <a:rPr lang="en-US" sz="2800" i="1" dirty="0" smtClean="0"/>
              <a:t>in the law and in the prophets.</a:t>
            </a:r>
          </a:p>
          <a:p>
            <a:pPr algn="ctr"/>
            <a:endParaRPr lang="en-US" i="1" dirty="0"/>
          </a:p>
          <a:p>
            <a:pPr marL="68580" indent="0" algn="ctr">
              <a:buNone/>
            </a:pPr>
            <a:r>
              <a:rPr lang="en-US" i="1" dirty="0" smtClean="0"/>
              <a:t>   </a:t>
            </a:r>
            <a:r>
              <a:rPr lang="en-US" dirty="0" smtClean="0"/>
              <a:t>Acts 24:14</a:t>
            </a:r>
            <a:endParaRPr lang="en-US" dirty="0"/>
          </a:p>
        </p:txBody>
      </p:sp>
    </p:spTree>
    <p:extLst>
      <p:ext uri="{BB962C8B-B14F-4D97-AF65-F5344CB8AC3E}">
        <p14:creationId xmlns:p14="http://schemas.microsoft.com/office/powerpoint/2010/main" val="7205642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Sayings</a:t>
            </a:r>
            <a:endParaRPr lang="en-US" dirty="0"/>
          </a:p>
        </p:txBody>
      </p:sp>
      <p:sp>
        <p:nvSpPr>
          <p:cNvPr id="3" name="Content Placeholder 2"/>
          <p:cNvSpPr>
            <a:spLocks noGrp="1"/>
          </p:cNvSpPr>
          <p:nvPr>
            <p:ph idx="1"/>
          </p:nvPr>
        </p:nvSpPr>
        <p:spPr>
          <a:xfrm>
            <a:off x="1043492" y="2323652"/>
            <a:ext cx="6777317" cy="3772348"/>
          </a:xfrm>
        </p:spPr>
        <p:txBody>
          <a:bodyPr>
            <a:normAutofit fontScale="92500" lnSpcReduction="20000"/>
          </a:bodyPr>
          <a:lstStyle/>
          <a:p>
            <a:r>
              <a:rPr lang="en-US" sz="3600" i="1" dirty="0" smtClean="0"/>
              <a:t>There are none so blind as those who will not see.     </a:t>
            </a:r>
          </a:p>
          <a:p>
            <a:pPr marL="68580" indent="0">
              <a:buNone/>
            </a:pPr>
            <a:r>
              <a:rPr lang="en-US" sz="3600" i="1" dirty="0"/>
              <a:t> </a:t>
            </a:r>
            <a:r>
              <a:rPr lang="en-US" sz="3600" i="1" dirty="0" smtClean="0"/>
              <a:t>                                     </a:t>
            </a:r>
            <a:r>
              <a:rPr lang="en-US" dirty="0" smtClean="0"/>
              <a:t>Idiom</a:t>
            </a:r>
          </a:p>
          <a:p>
            <a:r>
              <a:rPr lang="en-US" sz="3600" i="1" dirty="0" smtClean="0"/>
              <a:t>Hearing is believing. </a:t>
            </a:r>
          </a:p>
          <a:p>
            <a:pPr marL="68580" indent="0">
              <a:buNone/>
            </a:pPr>
            <a:r>
              <a:rPr lang="en-US" sz="3600" i="1" dirty="0"/>
              <a:t> </a:t>
            </a:r>
            <a:r>
              <a:rPr lang="en-US" sz="3600" i="1" dirty="0" smtClean="0"/>
              <a:t>                            </a:t>
            </a:r>
            <a:r>
              <a:rPr lang="en-US" dirty="0" smtClean="0"/>
              <a:t>Scriptural Principle</a:t>
            </a:r>
          </a:p>
          <a:p>
            <a:pPr marL="68580" indent="0">
              <a:buNone/>
            </a:pPr>
            <a:endParaRPr lang="en-US" dirty="0" smtClean="0"/>
          </a:p>
          <a:p>
            <a:pPr marL="68580" indent="0" algn="ctr">
              <a:buNone/>
            </a:pPr>
            <a:r>
              <a:rPr lang="en-US" sz="3000" i="1" dirty="0" smtClean="0">
                <a:solidFill>
                  <a:schemeClr val="tx2">
                    <a:lumMod val="50000"/>
                    <a:lumOff val="50000"/>
                  </a:schemeClr>
                </a:solidFill>
              </a:rPr>
              <a:t>Our physical senses ARE important in a physical world.</a:t>
            </a:r>
            <a:endParaRPr lang="en-US" sz="3000" i="1" dirty="0">
              <a:solidFill>
                <a:schemeClr val="tx2">
                  <a:lumMod val="50000"/>
                  <a:lumOff val="50000"/>
                </a:schemeClr>
              </a:solidFill>
            </a:endParaRPr>
          </a:p>
        </p:txBody>
      </p:sp>
    </p:spTree>
    <p:extLst>
      <p:ext uri="{BB962C8B-B14F-4D97-AF65-F5344CB8AC3E}">
        <p14:creationId xmlns:p14="http://schemas.microsoft.com/office/powerpoint/2010/main" val="30584108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Believing Is  “</a:t>
            </a:r>
            <a:r>
              <a:rPr lang="en-US" dirty="0" err="1" smtClean="0"/>
              <a:t>Pisteo</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smtClean="0"/>
              <a:t>Kittel’s</a:t>
            </a:r>
            <a:r>
              <a:rPr lang="en-US" dirty="0" smtClean="0"/>
              <a:t> </a:t>
            </a:r>
            <a:r>
              <a:rPr lang="en-US" i="1" dirty="0" smtClean="0"/>
              <a:t>Theological </a:t>
            </a:r>
            <a:r>
              <a:rPr lang="en-US" i="1" dirty="0" smtClean="0"/>
              <a:t>Dictionary of the New Testament </a:t>
            </a:r>
            <a:r>
              <a:rPr lang="en-US" dirty="0" smtClean="0"/>
              <a:t>and other similar resources are showing more recent research that confirms this word in its proper grammatical meaning should be understood as </a:t>
            </a:r>
          </a:p>
          <a:p>
            <a:r>
              <a:rPr lang="en-US" b="1" i="1" dirty="0" smtClean="0"/>
              <a:t>NOT</a:t>
            </a:r>
            <a:r>
              <a:rPr lang="en-US" dirty="0" smtClean="0"/>
              <a:t> only </a:t>
            </a:r>
            <a:r>
              <a:rPr lang="en-US" dirty="0" smtClean="0"/>
              <a:t>intellectual agreement</a:t>
            </a:r>
          </a:p>
          <a:p>
            <a:r>
              <a:rPr lang="en-US" dirty="0" smtClean="0"/>
              <a:t>But rather obey, comply and trust in an ongoing sense.</a:t>
            </a:r>
          </a:p>
          <a:p>
            <a:pPr marL="68580" indent="0">
              <a:buNone/>
            </a:pPr>
            <a:endParaRPr lang="en-US" dirty="0"/>
          </a:p>
          <a:p>
            <a:endParaRPr lang="en-US" dirty="0"/>
          </a:p>
        </p:txBody>
      </p:sp>
    </p:spTree>
    <p:extLst>
      <p:ext uri="{BB962C8B-B14F-4D97-AF65-F5344CB8AC3E}">
        <p14:creationId xmlns:p14="http://schemas.microsoft.com/office/powerpoint/2010/main" val="3968604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Shema and </a:t>
            </a:r>
            <a:r>
              <a:rPr lang="en-US" dirty="0" err="1" smtClean="0"/>
              <a:t>Pisteo</a:t>
            </a:r>
            <a:endParaRPr lang="en-US" dirty="0"/>
          </a:p>
        </p:txBody>
      </p:sp>
      <p:sp>
        <p:nvSpPr>
          <p:cNvPr id="3" name="Content Placeholder 2"/>
          <p:cNvSpPr>
            <a:spLocks noGrp="1"/>
          </p:cNvSpPr>
          <p:nvPr>
            <p:ph idx="1"/>
          </p:nvPr>
        </p:nvSpPr>
        <p:spPr/>
        <p:txBody>
          <a:bodyPr/>
          <a:lstStyle/>
          <a:p>
            <a:pPr algn="ctr"/>
            <a:r>
              <a:rPr lang="en-US" sz="3200" dirty="0" smtClean="0"/>
              <a:t>The Hebrew word  Shema</a:t>
            </a:r>
          </a:p>
          <a:p>
            <a:pPr marL="68580" indent="0">
              <a:buNone/>
            </a:pPr>
            <a:r>
              <a:rPr lang="en-US" dirty="0" smtClean="0"/>
              <a:t>                  to hear, listen and obey</a:t>
            </a:r>
          </a:p>
          <a:p>
            <a:endParaRPr lang="en-US" dirty="0"/>
          </a:p>
          <a:p>
            <a:pPr marL="68580" indent="0" algn="ctr">
              <a:buNone/>
            </a:pPr>
            <a:r>
              <a:rPr lang="en-US" dirty="0" smtClean="0"/>
              <a:t>        </a:t>
            </a:r>
            <a:r>
              <a:rPr lang="en-US" sz="3200" dirty="0" smtClean="0"/>
              <a:t>Is consistent with  </a:t>
            </a:r>
            <a:endParaRPr lang="en-US" dirty="0" smtClean="0"/>
          </a:p>
          <a:p>
            <a:pPr algn="ctr"/>
            <a:endParaRPr lang="en-US" dirty="0"/>
          </a:p>
          <a:p>
            <a:pPr algn="ctr"/>
            <a:r>
              <a:rPr lang="en-US" sz="3200" dirty="0" smtClean="0"/>
              <a:t>The Greek word </a:t>
            </a:r>
            <a:r>
              <a:rPr lang="en-US" sz="3200" dirty="0" err="1" smtClean="0"/>
              <a:t>Pisteo</a:t>
            </a:r>
            <a:endParaRPr lang="en-US" sz="3200" dirty="0" smtClean="0"/>
          </a:p>
          <a:p>
            <a:pPr marL="68580" indent="0" algn="ctr">
              <a:buNone/>
            </a:pPr>
            <a:r>
              <a:rPr lang="en-US" dirty="0" smtClean="0"/>
              <a:t> to obey, comply and trust in an ongoing sense.</a:t>
            </a:r>
          </a:p>
        </p:txBody>
      </p:sp>
    </p:spTree>
    <p:extLst>
      <p:ext uri="{BB962C8B-B14F-4D97-AF65-F5344CB8AC3E}">
        <p14:creationId xmlns:p14="http://schemas.microsoft.com/office/powerpoint/2010/main" val="750393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4077148"/>
          </a:xfrm>
        </p:spPr>
        <p:txBody>
          <a:bodyPr>
            <a:normAutofit lnSpcReduction="10000"/>
          </a:bodyPr>
          <a:lstStyle/>
          <a:p>
            <a:pPr algn="ctr"/>
            <a:endParaRPr lang="en-US" i="1" dirty="0" smtClean="0"/>
          </a:p>
          <a:p>
            <a:pPr algn="ctr"/>
            <a:endParaRPr lang="en-US" i="1" dirty="0" smtClean="0"/>
          </a:p>
          <a:p>
            <a:pPr algn="ctr"/>
            <a:r>
              <a:rPr lang="en-US" i="1" dirty="0" smtClean="0"/>
              <a:t>The </a:t>
            </a:r>
            <a:r>
              <a:rPr lang="en-US" i="1" dirty="0"/>
              <a:t>grass withers, the flower fades, But the word of our God stands forever.</a:t>
            </a:r>
            <a:endParaRPr lang="en-US" dirty="0"/>
          </a:p>
          <a:p>
            <a:pPr algn="ctr"/>
            <a:r>
              <a:rPr lang="en-US" i="1" dirty="0"/>
              <a:t> </a:t>
            </a:r>
            <a:r>
              <a:rPr lang="en-US" sz="2000" dirty="0"/>
              <a:t>Isaiah 40:8</a:t>
            </a:r>
          </a:p>
          <a:p>
            <a:pPr algn="ctr"/>
            <a:endParaRPr lang="en-US" i="1" dirty="0" smtClean="0"/>
          </a:p>
          <a:p>
            <a:pPr algn="ctr"/>
            <a:r>
              <a:rPr lang="en-US" i="1" dirty="0" smtClean="0"/>
              <a:t>But </a:t>
            </a:r>
            <a:r>
              <a:rPr lang="en-US" i="1" dirty="0"/>
              <a:t>the word of the LORD endures forever." Now this is the word which by the gospel was preached to you</a:t>
            </a:r>
            <a:r>
              <a:rPr lang="en-US" dirty="0"/>
              <a:t>.  </a:t>
            </a:r>
            <a:endParaRPr lang="en-US" dirty="0" smtClean="0"/>
          </a:p>
          <a:p>
            <a:pPr algn="ctr"/>
            <a:r>
              <a:rPr lang="en-US" sz="2000" dirty="0" smtClean="0"/>
              <a:t>1 </a:t>
            </a:r>
            <a:r>
              <a:rPr lang="en-US" sz="2000" dirty="0"/>
              <a:t>Peter 1:25</a:t>
            </a:r>
          </a:p>
          <a:p>
            <a:pPr algn="ctr"/>
            <a:endParaRPr lang="en-US" dirty="0"/>
          </a:p>
        </p:txBody>
      </p:sp>
      <p:pic>
        <p:nvPicPr>
          <p:cNvPr id="10242" name="Picture 2" descr="C:\Users\owner\AppData\Local\Microsoft\Windows\Temporary Internet Files\Content.IE5\UGP546JL\MP9004331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5334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138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11495"/>
          </a:xfrm>
        </p:spPr>
        <p:txBody>
          <a:bodyPr>
            <a:normAutofit fontScale="90000"/>
          </a:bodyPr>
          <a:lstStyle/>
          <a:p>
            <a:r>
              <a:rPr lang="en-US" dirty="0" smtClean="0"/>
              <a:t>How Many Bibles Do </a:t>
            </a:r>
            <a:r>
              <a:rPr lang="en-US" b="1" i="1" dirty="0" smtClean="0"/>
              <a:t>You</a:t>
            </a:r>
            <a:r>
              <a:rPr lang="en-US" dirty="0" smtClean="0"/>
              <a:t> Own? </a:t>
            </a:r>
            <a:endParaRPr lang="en-US" dirty="0"/>
          </a:p>
        </p:txBody>
      </p:sp>
      <p:pic>
        <p:nvPicPr>
          <p:cNvPr id="12297" name="Picture 9" descr="C:\Users\owner\AppData\Local\Microsoft\Windows\Temporary Internet Files\Content.IE5\A76IIHKT\MP9003142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07251">
            <a:off x="4206838" y="2121396"/>
            <a:ext cx="16446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owner\AppData\Local\Microsoft\Windows\Temporary Internet Files\Content.IE5\6SKZMMVO\MP900438388[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20489749" flipH="1">
            <a:off x="1127002" y="2399599"/>
            <a:ext cx="1580636" cy="236083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owner\AppData\Local\Microsoft\Windows\Temporary Internet Files\Content.IE5\A76IIHKT\MP90041012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6171">
            <a:off x="5865345" y="4340036"/>
            <a:ext cx="2503956" cy="1780157"/>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owner\AppData\Local\Microsoft\Windows\Temporary Internet Files\Content.IE5\ZF3PY4IW\MP9004003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70390">
            <a:off x="3601921" y="2831817"/>
            <a:ext cx="1403264" cy="175450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owner\AppData\Local\Microsoft\Windows\Temporary Internet Files\Content.IE5\I0V1U9CC\MP9004436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403975">
            <a:off x="6094275" y="2467969"/>
            <a:ext cx="2142372" cy="1425724"/>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C:\Users\owner\AppData\Local\Microsoft\Windows\Temporary Internet Files\Content.IE5\I0V1U9CC\MP90038475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3591" y="4572000"/>
            <a:ext cx="1479368" cy="1576992"/>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owner\AppData\Local\Microsoft\Windows\Temporary Internet Files\Content.IE5\6SKZMMVO\MC90041255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95946">
            <a:off x="4263274" y="3683894"/>
            <a:ext cx="1695421" cy="177621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C:\Users\owner\AppData\Local\Microsoft\Windows\Temporary Internet Files\Content.IE5\ZF3PY4IW\MP9004403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151884">
            <a:off x="1012089" y="4600536"/>
            <a:ext cx="1458764" cy="1902228"/>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Users\owner\AppData\Local\Microsoft\Windows\Temporary Internet Files\Content.IE5\I0V1U9CC\MP900341566[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5423" y="2510665"/>
            <a:ext cx="1256977" cy="1762117"/>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Users\owner\AppData\Local\Microsoft\Windows\Temporary Internet Files\Content.IE5\6SKZMMVO\MP900400053[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984" y="3130665"/>
            <a:ext cx="1882899" cy="125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5604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5257800"/>
          </a:xfrm>
        </p:spPr>
        <p:txBody>
          <a:bodyPr>
            <a:normAutofit/>
          </a:bodyPr>
          <a:lstStyle/>
          <a:p>
            <a:pPr algn="r"/>
            <a:r>
              <a:rPr lang="en-US" i="1" dirty="0"/>
              <a:t>For You will light my lamp; </a:t>
            </a:r>
            <a:endParaRPr lang="en-US" i="1" dirty="0" smtClean="0"/>
          </a:p>
          <a:p>
            <a:pPr marL="68580" indent="0" algn="r">
              <a:buNone/>
            </a:pPr>
            <a:r>
              <a:rPr lang="en-US" i="1" dirty="0" smtClean="0"/>
              <a:t>The </a:t>
            </a:r>
            <a:r>
              <a:rPr lang="en-US" i="1" dirty="0"/>
              <a:t>LORD my God will </a:t>
            </a:r>
            <a:endParaRPr lang="en-US" i="1" dirty="0" smtClean="0"/>
          </a:p>
          <a:p>
            <a:pPr marL="68580" indent="0" algn="r">
              <a:buNone/>
            </a:pPr>
            <a:r>
              <a:rPr lang="en-US" i="1" dirty="0" smtClean="0"/>
              <a:t>enlighten </a:t>
            </a:r>
            <a:r>
              <a:rPr lang="en-US" i="1" dirty="0"/>
              <a:t>my darkness</a:t>
            </a:r>
            <a:r>
              <a:rPr lang="en-US" dirty="0"/>
              <a:t>. </a:t>
            </a:r>
          </a:p>
          <a:p>
            <a:pPr algn="r"/>
            <a:r>
              <a:rPr lang="en-US" sz="2000" dirty="0"/>
              <a:t>Psalm 18:28</a:t>
            </a:r>
          </a:p>
          <a:p>
            <a:pPr algn="ctr"/>
            <a:r>
              <a:rPr lang="en-US" i="1" dirty="0"/>
              <a:t>For you were once darkness, but now [you are] light in the Lord. Walk as children of light.</a:t>
            </a:r>
            <a:r>
              <a:rPr lang="en-US" dirty="0"/>
              <a:t> </a:t>
            </a:r>
          </a:p>
          <a:p>
            <a:pPr algn="ctr"/>
            <a:r>
              <a:rPr lang="en-US" sz="2000" dirty="0"/>
              <a:t>Ephesians 5:8</a:t>
            </a:r>
          </a:p>
          <a:p>
            <a:endParaRPr lang="en-US" i="1" dirty="0" smtClean="0"/>
          </a:p>
          <a:p>
            <a:r>
              <a:rPr lang="en-US" i="1" dirty="0" smtClean="0"/>
              <a:t>But </a:t>
            </a:r>
            <a:r>
              <a:rPr lang="en-US" i="1" dirty="0"/>
              <a:t>you, brethren, are not in darkness, </a:t>
            </a:r>
            <a:endParaRPr lang="en-US" i="1" dirty="0" smtClean="0"/>
          </a:p>
          <a:p>
            <a:pPr marL="68580" indent="0">
              <a:buNone/>
            </a:pPr>
            <a:r>
              <a:rPr lang="en-US" i="1" dirty="0" smtClean="0"/>
              <a:t>so </a:t>
            </a:r>
            <a:r>
              <a:rPr lang="en-US" i="1" dirty="0"/>
              <a:t>that this Day should overtake </a:t>
            </a:r>
            <a:r>
              <a:rPr lang="en-US" i="1" dirty="0" smtClean="0"/>
              <a:t>you</a:t>
            </a:r>
          </a:p>
          <a:p>
            <a:pPr marL="68580" indent="0">
              <a:buNone/>
            </a:pPr>
            <a:r>
              <a:rPr lang="en-US" i="1" dirty="0" smtClean="0"/>
              <a:t> </a:t>
            </a:r>
            <a:r>
              <a:rPr lang="en-US" i="1" dirty="0"/>
              <a:t>as a thief.</a:t>
            </a:r>
            <a:r>
              <a:rPr lang="en-US" dirty="0"/>
              <a:t> </a:t>
            </a:r>
          </a:p>
          <a:p>
            <a:r>
              <a:rPr lang="en-US" sz="2000" dirty="0"/>
              <a:t>1 Thessalonians 5: 4  (1-6 for context)</a:t>
            </a:r>
          </a:p>
          <a:p>
            <a:pPr marL="68580" indent="0">
              <a:buNone/>
            </a:pPr>
            <a:endParaRPr lang="en-US" dirty="0"/>
          </a:p>
        </p:txBody>
      </p:sp>
      <p:pic>
        <p:nvPicPr>
          <p:cNvPr id="11266" name="Picture 2" descr="C:\Users\owner\AppData\Local\Microsoft\Windows\Temporary Internet Files\Content.IE5\UGP546JL\MP9004222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298" y="551795"/>
            <a:ext cx="2314902" cy="167287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owner\AppData\Local\Microsoft\Windows\Temporary Internet Files\Content.IE5\UGP546JL\MC9003099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7227" y="4876800"/>
            <a:ext cx="2179719" cy="142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544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95400"/>
            <a:ext cx="6777317" cy="4537229"/>
          </a:xfrm>
        </p:spPr>
        <p:txBody>
          <a:bodyPr/>
          <a:lstStyle/>
          <a:p>
            <a:pPr algn="ctr"/>
            <a:r>
              <a:rPr lang="en-US" i="1" dirty="0"/>
              <a:t>"And I will execute vengeance in anger and wrath On the nations which have not obeyed."</a:t>
            </a:r>
            <a:r>
              <a:rPr lang="en-US" dirty="0"/>
              <a:t>  </a:t>
            </a:r>
          </a:p>
          <a:p>
            <a:pPr algn="ctr"/>
            <a:r>
              <a:rPr lang="en-US" sz="2000" dirty="0"/>
              <a:t>Micah 5:15</a:t>
            </a:r>
          </a:p>
          <a:p>
            <a:pPr marL="68580" indent="0" algn="ctr">
              <a:buNone/>
            </a:pPr>
            <a:r>
              <a:rPr lang="en-US" i="1" dirty="0" smtClean="0"/>
              <a:t>~~~~~</a:t>
            </a:r>
            <a:endParaRPr lang="en-US" i="1" dirty="0" smtClean="0"/>
          </a:p>
          <a:p>
            <a:r>
              <a:rPr lang="en-US" i="1" dirty="0" smtClean="0"/>
              <a:t>For </a:t>
            </a:r>
            <a:r>
              <a:rPr lang="en-US" i="1" dirty="0"/>
              <a:t>God has not destined us for wrath, but for obtaining salvation through our Lord Jesus Christ,</a:t>
            </a:r>
            <a:r>
              <a:rPr lang="en-US" dirty="0"/>
              <a:t>               </a:t>
            </a:r>
            <a:endParaRPr lang="en-US" dirty="0" smtClean="0"/>
          </a:p>
          <a:p>
            <a:r>
              <a:rPr lang="en-US" dirty="0" smtClean="0"/>
              <a:t>  </a:t>
            </a:r>
            <a:r>
              <a:rPr lang="en-US" sz="2000" dirty="0"/>
              <a:t>1 Thessalonians 5:9</a:t>
            </a:r>
          </a:p>
          <a:p>
            <a:pPr algn="ctr"/>
            <a:endParaRPr lang="en-US" dirty="0"/>
          </a:p>
        </p:txBody>
      </p:sp>
      <p:pic>
        <p:nvPicPr>
          <p:cNvPr id="8194" name="Picture 2" descr="C:\Users\owner\AppData\Local\Microsoft\Windows\Temporary Internet Files\Content.IE5\6SKZMMVO\MC9004363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6195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432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i="1" dirty="0"/>
          </a:p>
          <a:p>
            <a:r>
              <a:rPr lang="en-US" i="1" dirty="0" smtClean="0"/>
              <a:t>"</a:t>
            </a:r>
            <a:r>
              <a:rPr lang="en-US" sz="2800" i="1" dirty="0"/>
              <a:t>But when these </a:t>
            </a:r>
            <a:endParaRPr lang="en-US" sz="2800" i="1" dirty="0" smtClean="0"/>
          </a:p>
          <a:p>
            <a:pPr marL="68580" indent="0">
              <a:buNone/>
            </a:pPr>
            <a:r>
              <a:rPr lang="en-US" sz="2800" i="1" dirty="0" smtClean="0"/>
              <a:t>    things </a:t>
            </a:r>
            <a:r>
              <a:rPr lang="en-US" sz="2800" i="1" dirty="0"/>
              <a:t>begin </a:t>
            </a:r>
            <a:r>
              <a:rPr lang="en-US" sz="2800" i="1" dirty="0" smtClean="0"/>
              <a:t>to</a:t>
            </a:r>
          </a:p>
          <a:p>
            <a:pPr marL="68580" indent="0">
              <a:buNone/>
            </a:pPr>
            <a:r>
              <a:rPr lang="en-US" sz="2800" i="1" dirty="0" smtClean="0"/>
              <a:t>    take place</a:t>
            </a:r>
            <a:r>
              <a:rPr lang="en-US" sz="2800" i="1" dirty="0"/>
              <a:t>, straighten up and lift up </a:t>
            </a:r>
            <a:r>
              <a:rPr lang="en-US" sz="2800" i="1" dirty="0" smtClean="0"/>
              <a:t> </a:t>
            </a:r>
          </a:p>
          <a:p>
            <a:pPr marL="68580" indent="0">
              <a:buNone/>
            </a:pPr>
            <a:r>
              <a:rPr lang="en-US" sz="2800" i="1" dirty="0" smtClean="0"/>
              <a:t>    your </a:t>
            </a:r>
            <a:r>
              <a:rPr lang="en-US" sz="2800" i="1" dirty="0"/>
              <a:t>heads, because your redemption </a:t>
            </a:r>
            <a:endParaRPr lang="en-US" sz="2800" i="1" dirty="0" smtClean="0"/>
          </a:p>
          <a:p>
            <a:pPr marL="68580" indent="0">
              <a:buNone/>
            </a:pPr>
            <a:r>
              <a:rPr lang="en-US" sz="2800" i="1" dirty="0"/>
              <a:t> </a:t>
            </a:r>
            <a:r>
              <a:rPr lang="en-US" sz="2800" i="1" dirty="0" smtClean="0"/>
              <a:t>    is </a:t>
            </a:r>
            <a:r>
              <a:rPr lang="en-US" sz="2800" i="1" dirty="0"/>
              <a:t>drawing near."</a:t>
            </a:r>
            <a:r>
              <a:rPr lang="en-US" sz="2800" dirty="0"/>
              <a:t>  </a:t>
            </a:r>
            <a:endParaRPr lang="en-US" sz="2800" dirty="0" smtClean="0"/>
          </a:p>
          <a:p>
            <a:pPr marL="68580" indent="0" algn="ctr">
              <a:buNone/>
            </a:pPr>
            <a:r>
              <a:rPr lang="en-US" dirty="0" smtClean="0"/>
              <a:t>Luke 21:28</a:t>
            </a:r>
          </a:p>
          <a:p>
            <a:endParaRPr lang="en-US" dirty="0"/>
          </a:p>
          <a:p>
            <a:endParaRPr lang="en-US" dirty="0"/>
          </a:p>
          <a:p>
            <a:endParaRPr lang="en-US" dirty="0"/>
          </a:p>
        </p:txBody>
      </p:sp>
      <p:pic>
        <p:nvPicPr>
          <p:cNvPr id="13314" name="Picture 2" descr="C:\Users\owner\AppData\Local\Microsoft\Windows\Temporary Internet Files\Content.IE5\JE1M7WUA\MP9004389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936897"/>
            <a:ext cx="3962400" cy="265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097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These things </a:t>
            </a:r>
            <a:r>
              <a:rPr lang="en-US" sz="3200" b="1" i="1" dirty="0"/>
              <a:t>are </a:t>
            </a:r>
            <a:r>
              <a:rPr lang="en-US" sz="3200" dirty="0"/>
              <a:t>beginning to take place.  Look up!  Lift up your heads! </a:t>
            </a:r>
          </a:p>
        </p:txBody>
      </p:sp>
      <p:pic>
        <p:nvPicPr>
          <p:cNvPr id="14338" name="Picture 2" descr="C:\Users\owner\AppData\Local\Microsoft\Windows\Temporary Internet Files\Content.IE5\UGP546JL\MP900401432[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2920652"/>
            <a:ext cx="3419475" cy="2278759"/>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owner\AppData\Local\Microsoft\Windows\Temporary Internet Files\Content.IE5\7U2DFGJA\MP900430526[1].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073484" y="2312988"/>
            <a:ext cx="2562557" cy="349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291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For Signs and For Seasons</a:t>
            </a:r>
            <a:endParaRPr lang="en-US" dirty="0"/>
          </a:p>
        </p:txBody>
      </p:sp>
      <p:sp>
        <p:nvSpPr>
          <p:cNvPr id="3" name="Content Placeholder 2"/>
          <p:cNvSpPr>
            <a:spLocks noGrp="1"/>
          </p:cNvSpPr>
          <p:nvPr>
            <p:ph sz="quarter" idx="13"/>
          </p:nvPr>
        </p:nvSpPr>
        <p:spPr>
          <a:xfrm>
            <a:off x="1042416" y="1981200"/>
            <a:ext cx="3419856" cy="3352800"/>
          </a:xfrm>
        </p:spPr>
        <p:txBody>
          <a:bodyPr>
            <a:normAutofit fontScale="92500"/>
          </a:bodyPr>
          <a:lstStyle/>
          <a:p>
            <a:pPr algn="ctr"/>
            <a:r>
              <a:rPr lang="en-US" dirty="0"/>
              <a:t>And God said, Let there be lights in the firmament of the heaven to divide the day from the night; and </a:t>
            </a:r>
            <a:r>
              <a:rPr lang="en-US" b="1" dirty="0"/>
              <a:t>let them be for signs, and for seasons</a:t>
            </a:r>
            <a:r>
              <a:rPr lang="en-US" dirty="0"/>
              <a:t>, and for days, and years</a:t>
            </a:r>
            <a:r>
              <a:rPr lang="en-US" dirty="0" smtClean="0"/>
              <a:t>:</a:t>
            </a:r>
          </a:p>
          <a:p>
            <a:pPr algn="ctr"/>
            <a:r>
              <a:rPr lang="en-US" sz="1800" dirty="0" smtClean="0"/>
              <a:t>Genesis 1:14</a:t>
            </a:r>
            <a:endParaRPr lang="en-US" sz="1800" dirty="0"/>
          </a:p>
        </p:txBody>
      </p:sp>
      <p:sp>
        <p:nvSpPr>
          <p:cNvPr id="4" name="Content Placeholder 3"/>
          <p:cNvSpPr>
            <a:spLocks noGrp="1"/>
          </p:cNvSpPr>
          <p:nvPr>
            <p:ph sz="quarter" idx="14"/>
          </p:nvPr>
        </p:nvSpPr>
        <p:spPr>
          <a:xfrm>
            <a:off x="4645152" y="1905001"/>
            <a:ext cx="3419856" cy="3581400"/>
          </a:xfrm>
        </p:spPr>
        <p:txBody>
          <a:bodyPr>
            <a:normAutofit lnSpcReduction="10000"/>
          </a:bodyPr>
          <a:lstStyle/>
          <a:p>
            <a:pPr algn="ctr"/>
            <a:r>
              <a:rPr lang="en-US" dirty="0"/>
              <a:t>And </a:t>
            </a:r>
            <a:r>
              <a:rPr lang="en-US" b="1" dirty="0"/>
              <a:t>there shall be signs in the sun, and in the moon, and in the stars;</a:t>
            </a:r>
            <a:r>
              <a:rPr lang="en-US" dirty="0"/>
              <a:t> and upon the earth distress of nations, with perplexity; the sea and the waves roaring; </a:t>
            </a:r>
            <a:endParaRPr lang="en-US" dirty="0" smtClean="0"/>
          </a:p>
          <a:p>
            <a:pPr algn="ctr"/>
            <a:r>
              <a:rPr lang="en-US" sz="1800" dirty="0" smtClean="0"/>
              <a:t>Luke 21:25</a:t>
            </a:r>
            <a:endParaRPr lang="en-US" sz="1800" dirty="0"/>
          </a:p>
        </p:txBody>
      </p:sp>
      <p:sp>
        <p:nvSpPr>
          <p:cNvPr id="5" name="TextBox 4"/>
          <p:cNvSpPr txBox="1"/>
          <p:nvPr/>
        </p:nvSpPr>
        <p:spPr>
          <a:xfrm>
            <a:off x="685800" y="5506133"/>
            <a:ext cx="7786299" cy="1015663"/>
          </a:xfrm>
          <a:prstGeom prst="rect">
            <a:avLst/>
          </a:prstGeom>
          <a:noFill/>
        </p:spPr>
        <p:txBody>
          <a:bodyPr wrap="none" rtlCol="0">
            <a:spAutoFit/>
          </a:bodyPr>
          <a:lstStyle/>
          <a:p>
            <a:pPr algn="ctr"/>
            <a:r>
              <a:rPr lang="en-US" sz="2000" i="1" dirty="0"/>
              <a:t>"Watch therefore, and pray always that you may be counted </a:t>
            </a:r>
            <a:r>
              <a:rPr lang="en-US" sz="2000" i="1" dirty="0" smtClean="0"/>
              <a:t>worthy</a:t>
            </a:r>
          </a:p>
          <a:p>
            <a:pPr algn="ctr"/>
            <a:r>
              <a:rPr lang="en-US" sz="2000" i="1" dirty="0" smtClean="0"/>
              <a:t> </a:t>
            </a:r>
            <a:r>
              <a:rPr lang="en-US" sz="2000" i="1" dirty="0"/>
              <a:t>to escape all these things that will come to pass, </a:t>
            </a:r>
            <a:endParaRPr lang="en-US" sz="2000" i="1" dirty="0" smtClean="0"/>
          </a:p>
          <a:p>
            <a:pPr algn="ctr"/>
            <a:r>
              <a:rPr lang="en-US" sz="2000" i="1" dirty="0" smtClean="0"/>
              <a:t>and </a:t>
            </a:r>
            <a:r>
              <a:rPr lang="en-US" sz="2000" i="1" dirty="0"/>
              <a:t>to stand before the Son of Man</a:t>
            </a:r>
            <a:r>
              <a:rPr lang="en-US" sz="2000" i="1" dirty="0" smtClean="0"/>
              <a:t>.“   Luke 21:36</a:t>
            </a:r>
            <a:endParaRPr lang="en-US" sz="2000" i="1" dirty="0"/>
          </a:p>
        </p:txBody>
      </p:sp>
    </p:spTree>
    <p:extLst>
      <p:ext uri="{BB962C8B-B14F-4D97-AF65-F5344CB8AC3E}">
        <p14:creationId xmlns:p14="http://schemas.microsoft.com/office/powerpoint/2010/main" val="12766985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467600" cy="1143000"/>
          </a:xfrm>
        </p:spPr>
        <p:txBody>
          <a:bodyPr>
            <a:noAutofit/>
          </a:bodyPr>
          <a:lstStyle/>
          <a:p>
            <a:r>
              <a:rPr lang="en-US" sz="3200" dirty="0" smtClean="0"/>
              <a:t>Disciples Discussed this with Yeshua</a:t>
            </a:r>
            <a:endParaRPr lang="en-US" sz="3200" dirty="0"/>
          </a:p>
        </p:txBody>
      </p:sp>
      <p:sp>
        <p:nvSpPr>
          <p:cNvPr id="3" name="Content Placeholder 2"/>
          <p:cNvSpPr>
            <a:spLocks noGrp="1"/>
          </p:cNvSpPr>
          <p:nvPr>
            <p:ph idx="1"/>
          </p:nvPr>
        </p:nvSpPr>
        <p:spPr/>
        <p:txBody>
          <a:bodyPr/>
          <a:lstStyle/>
          <a:p>
            <a:pPr algn="ctr"/>
            <a:r>
              <a:rPr lang="en-US" dirty="0"/>
              <a:t>And as he sat upon the mount of Olives, the disciples came unto him privately, saying, </a:t>
            </a:r>
            <a:endParaRPr lang="en-US" dirty="0" smtClean="0"/>
          </a:p>
          <a:p>
            <a:pPr algn="ctr"/>
            <a:r>
              <a:rPr lang="en-US" dirty="0" smtClean="0"/>
              <a:t>Tell </a:t>
            </a:r>
            <a:r>
              <a:rPr lang="en-US" dirty="0"/>
              <a:t>us, when shall these things be? </a:t>
            </a:r>
            <a:endParaRPr lang="en-US" dirty="0" smtClean="0"/>
          </a:p>
          <a:p>
            <a:pPr algn="ctr"/>
            <a:r>
              <a:rPr lang="en-US" dirty="0" smtClean="0"/>
              <a:t>and </a:t>
            </a:r>
            <a:r>
              <a:rPr lang="en-US" b="1" dirty="0"/>
              <a:t>what [shall be] the sign of thy coming</a:t>
            </a:r>
            <a:r>
              <a:rPr lang="en-US" b="1" dirty="0" smtClean="0"/>
              <a:t>,</a:t>
            </a:r>
          </a:p>
          <a:p>
            <a:pPr algn="ctr"/>
            <a:r>
              <a:rPr lang="en-US" b="1" dirty="0" smtClean="0"/>
              <a:t> </a:t>
            </a:r>
            <a:r>
              <a:rPr lang="en-US" dirty="0"/>
              <a:t>and of the end of the world? </a:t>
            </a:r>
            <a:endParaRPr lang="en-US" dirty="0" smtClean="0"/>
          </a:p>
          <a:p>
            <a:pPr algn="ctr"/>
            <a:endParaRPr lang="en-US" dirty="0"/>
          </a:p>
          <a:p>
            <a:pPr algn="ctr"/>
            <a:r>
              <a:rPr lang="en-US" sz="1800" dirty="0" smtClean="0"/>
              <a:t>Matthew 24:3</a:t>
            </a:r>
            <a:endParaRPr lang="en-US" sz="1800" dirty="0"/>
          </a:p>
        </p:txBody>
      </p:sp>
    </p:spTree>
    <p:extLst>
      <p:ext uri="{BB962C8B-B14F-4D97-AF65-F5344CB8AC3E}">
        <p14:creationId xmlns:p14="http://schemas.microsoft.com/office/powerpoint/2010/main" val="60766226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Seeing and Hearing</a:t>
            </a:r>
            <a:endParaRPr lang="en-US" dirty="0"/>
          </a:p>
        </p:txBody>
      </p:sp>
      <p:sp>
        <p:nvSpPr>
          <p:cNvPr id="4" name="Text Placeholder 3"/>
          <p:cNvSpPr>
            <a:spLocks noGrp="1"/>
          </p:cNvSpPr>
          <p:nvPr>
            <p:ph type="body" idx="1"/>
          </p:nvPr>
        </p:nvSpPr>
        <p:spPr/>
        <p:txBody>
          <a:bodyPr>
            <a:normAutofit/>
          </a:bodyPr>
          <a:lstStyle/>
          <a:p>
            <a:pPr algn="ctr"/>
            <a:r>
              <a:rPr lang="en-US" sz="2400" dirty="0" smtClean="0"/>
              <a:t>Idiom</a:t>
            </a:r>
            <a:endParaRPr lang="en-US" sz="2400" dirty="0"/>
          </a:p>
        </p:txBody>
      </p:sp>
      <p:sp>
        <p:nvSpPr>
          <p:cNvPr id="6" name="Content Placeholder 5"/>
          <p:cNvSpPr>
            <a:spLocks noGrp="1"/>
          </p:cNvSpPr>
          <p:nvPr>
            <p:ph sz="half" idx="2"/>
          </p:nvPr>
        </p:nvSpPr>
        <p:spPr/>
        <p:txBody>
          <a:bodyPr>
            <a:normAutofit/>
          </a:bodyPr>
          <a:lstStyle/>
          <a:p>
            <a:pPr algn="ctr"/>
            <a:r>
              <a:rPr lang="en-US" dirty="0" smtClean="0"/>
              <a:t>There are none so blind as those who will not see.</a:t>
            </a:r>
            <a:endParaRPr lang="en-US" dirty="0"/>
          </a:p>
        </p:txBody>
      </p:sp>
      <p:sp>
        <p:nvSpPr>
          <p:cNvPr id="7" name="Text Placeholder 6"/>
          <p:cNvSpPr>
            <a:spLocks noGrp="1"/>
          </p:cNvSpPr>
          <p:nvPr>
            <p:ph type="body" sz="quarter" idx="3"/>
          </p:nvPr>
        </p:nvSpPr>
        <p:spPr/>
        <p:txBody>
          <a:bodyPr>
            <a:normAutofit fontScale="92500" lnSpcReduction="20000"/>
          </a:bodyPr>
          <a:lstStyle/>
          <a:p>
            <a:pPr algn="ctr"/>
            <a:r>
              <a:rPr lang="en-US" dirty="0" smtClean="0"/>
              <a:t>Possible Original Source</a:t>
            </a:r>
            <a:endParaRPr lang="en-US" dirty="0"/>
          </a:p>
        </p:txBody>
      </p:sp>
      <p:sp>
        <p:nvSpPr>
          <p:cNvPr id="8" name="Content Placeholder 7"/>
          <p:cNvSpPr>
            <a:spLocks noGrp="1"/>
          </p:cNvSpPr>
          <p:nvPr>
            <p:ph sz="quarter" idx="4"/>
          </p:nvPr>
        </p:nvSpPr>
        <p:spPr>
          <a:xfrm>
            <a:off x="4645152" y="2974694"/>
            <a:ext cx="3584448" cy="3426106"/>
          </a:xfrm>
        </p:spPr>
        <p:txBody>
          <a:bodyPr>
            <a:normAutofit fontScale="92500" lnSpcReduction="10000"/>
          </a:bodyPr>
          <a:lstStyle/>
          <a:p>
            <a:pPr algn="ctr"/>
            <a:r>
              <a:rPr lang="en-US" sz="2600" i="1" dirty="0"/>
              <a:t>Hear now this</a:t>
            </a:r>
            <a:r>
              <a:rPr lang="en-US" sz="2600" i="1" dirty="0" smtClean="0"/>
              <a:t>,</a:t>
            </a:r>
          </a:p>
          <a:p>
            <a:pPr marL="68580" indent="0" algn="ctr">
              <a:buNone/>
            </a:pPr>
            <a:r>
              <a:rPr lang="en-US" sz="2600" i="1" dirty="0" smtClean="0"/>
              <a:t> </a:t>
            </a:r>
            <a:r>
              <a:rPr lang="en-US" sz="2600" i="1" dirty="0"/>
              <a:t>O foolish people</a:t>
            </a:r>
            <a:r>
              <a:rPr lang="en-US" sz="2600" i="1" dirty="0" smtClean="0"/>
              <a:t>,</a:t>
            </a:r>
          </a:p>
          <a:p>
            <a:pPr marL="68580" indent="0" algn="ctr">
              <a:buNone/>
            </a:pPr>
            <a:r>
              <a:rPr lang="en-US" sz="2600" i="1" dirty="0" smtClean="0"/>
              <a:t> </a:t>
            </a:r>
            <a:r>
              <a:rPr lang="en-US" sz="2600" i="1" dirty="0"/>
              <a:t>and without </a:t>
            </a:r>
            <a:r>
              <a:rPr lang="en-US" sz="2600" i="1" dirty="0" smtClean="0"/>
              <a:t>understanding</a:t>
            </a:r>
            <a:r>
              <a:rPr lang="en-US" sz="2600" i="1" dirty="0"/>
              <a:t>; </a:t>
            </a:r>
            <a:endParaRPr lang="en-US" sz="2600" i="1" dirty="0" smtClean="0"/>
          </a:p>
          <a:p>
            <a:pPr marL="68580" indent="0" algn="ctr">
              <a:buNone/>
            </a:pPr>
            <a:r>
              <a:rPr lang="en-US" sz="2600" i="1" dirty="0" smtClean="0"/>
              <a:t>which </a:t>
            </a:r>
            <a:r>
              <a:rPr lang="en-US" sz="2600" i="1" dirty="0"/>
              <a:t>have eyes, and see not; which have ears, and hear not</a:t>
            </a:r>
            <a:r>
              <a:rPr lang="en-US" sz="2600" i="1" dirty="0" smtClean="0"/>
              <a:t>: </a:t>
            </a:r>
          </a:p>
          <a:p>
            <a:pPr marL="68580" indent="0" algn="ctr">
              <a:buNone/>
            </a:pPr>
            <a:endParaRPr lang="en-US" sz="2200" i="1" dirty="0"/>
          </a:p>
          <a:p>
            <a:pPr marL="68580" indent="0" algn="ctr">
              <a:buNone/>
            </a:pPr>
            <a:r>
              <a:rPr lang="en-US" sz="2200" dirty="0" smtClean="0"/>
              <a:t>Jeremiah 5:21</a:t>
            </a:r>
            <a:endParaRPr lang="en-US" sz="2200" dirty="0"/>
          </a:p>
        </p:txBody>
      </p:sp>
      <p:pic>
        <p:nvPicPr>
          <p:cNvPr id="2050" name="Picture 2" descr="C:\Users\owner\AppData\Local\Microsoft\Windows\Temporary Internet Files\Content.IE5\JE1M7WUA\MP9004096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267200"/>
            <a:ext cx="2743200" cy="183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11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Among many details, He said:</a:t>
            </a:r>
            <a:endParaRPr lang="en-US" dirty="0"/>
          </a:p>
        </p:txBody>
      </p:sp>
      <p:sp>
        <p:nvSpPr>
          <p:cNvPr id="18" name="Content Placeholder 17"/>
          <p:cNvSpPr>
            <a:spLocks noGrp="1"/>
          </p:cNvSpPr>
          <p:nvPr>
            <p:ph idx="1"/>
          </p:nvPr>
        </p:nvSpPr>
        <p:spPr/>
        <p:txBody>
          <a:bodyPr/>
          <a:lstStyle/>
          <a:p>
            <a:pPr algn="ctr"/>
            <a:r>
              <a:rPr lang="en-US" dirty="0"/>
              <a:t>Immediately after the tribulation of those days </a:t>
            </a:r>
            <a:r>
              <a:rPr lang="en-US" b="1" dirty="0"/>
              <a:t>shall the sun be darkened</a:t>
            </a:r>
            <a:r>
              <a:rPr lang="en-US" dirty="0"/>
              <a:t>, </a:t>
            </a:r>
            <a:endParaRPr lang="en-US" dirty="0" smtClean="0"/>
          </a:p>
          <a:p>
            <a:pPr algn="ctr"/>
            <a:r>
              <a:rPr lang="en-US" dirty="0" smtClean="0"/>
              <a:t>and </a:t>
            </a:r>
            <a:r>
              <a:rPr lang="en-US" dirty="0"/>
              <a:t>the </a:t>
            </a:r>
            <a:r>
              <a:rPr lang="en-US" b="1" dirty="0"/>
              <a:t>moon shall not give her light, </a:t>
            </a:r>
            <a:endParaRPr lang="en-US" b="1" dirty="0" smtClean="0"/>
          </a:p>
          <a:p>
            <a:pPr algn="ctr"/>
            <a:r>
              <a:rPr lang="en-US" dirty="0" smtClean="0"/>
              <a:t>and </a:t>
            </a:r>
            <a:r>
              <a:rPr lang="en-US" dirty="0"/>
              <a:t>the </a:t>
            </a:r>
            <a:r>
              <a:rPr lang="en-US" b="1" dirty="0"/>
              <a:t>stars shall fall from heaven</a:t>
            </a:r>
            <a:r>
              <a:rPr lang="en-US" b="1" dirty="0" smtClean="0"/>
              <a:t>,</a:t>
            </a:r>
          </a:p>
          <a:p>
            <a:pPr algn="ctr"/>
            <a:r>
              <a:rPr lang="en-US" dirty="0" smtClean="0"/>
              <a:t> </a:t>
            </a:r>
            <a:r>
              <a:rPr lang="en-US" dirty="0"/>
              <a:t>and the powers of the heavens shall be shaken: </a:t>
            </a:r>
            <a:endParaRPr lang="en-US" dirty="0" smtClean="0"/>
          </a:p>
          <a:p>
            <a:pPr algn="ctr"/>
            <a:r>
              <a:rPr lang="en-US" dirty="0" smtClean="0"/>
              <a:t>  </a:t>
            </a:r>
            <a:r>
              <a:rPr lang="en-US" sz="1800" dirty="0"/>
              <a:t>Matthew 24:29</a:t>
            </a:r>
          </a:p>
          <a:p>
            <a:endParaRPr lang="en-US" dirty="0"/>
          </a:p>
        </p:txBody>
      </p:sp>
    </p:spTree>
    <p:extLst>
      <p:ext uri="{BB962C8B-B14F-4D97-AF65-F5344CB8AC3E}">
        <p14:creationId xmlns:p14="http://schemas.microsoft.com/office/powerpoint/2010/main" val="331427049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3536"/>
          </a:xfrm>
        </p:spPr>
        <p:txBody>
          <a:bodyPr/>
          <a:lstStyle/>
          <a:p>
            <a:r>
              <a:rPr lang="en-US" dirty="0" smtClean="0"/>
              <a:t>He Gave Us His Calendar</a:t>
            </a:r>
            <a:endParaRPr lang="en-US" dirty="0"/>
          </a:p>
        </p:txBody>
      </p:sp>
      <p:sp>
        <p:nvSpPr>
          <p:cNvPr id="3" name="Content Placeholder 2"/>
          <p:cNvSpPr>
            <a:spLocks noGrp="1"/>
          </p:cNvSpPr>
          <p:nvPr>
            <p:ph idx="1"/>
          </p:nvPr>
        </p:nvSpPr>
        <p:spPr>
          <a:xfrm>
            <a:off x="1043492" y="2323652"/>
            <a:ext cx="6777317" cy="3848548"/>
          </a:xfrm>
        </p:spPr>
        <p:txBody>
          <a:bodyPr>
            <a:normAutofit/>
          </a:bodyPr>
          <a:lstStyle/>
          <a:p>
            <a:r>
              <a:rPr lang="en-US" dirty="0" smtClean="0"/>
              <a:t>His Word gives us</a:t>
            </a:r>
          </a:p>
          <a:p>
            <a:pPr marL="68580" indent="0">
              <a:buNone/>
            </a:pPr>
            <a:r>
              <a:rPr lang="en-US" dirty="0"/>
              <a:t> </a:t>
            </a:r>
            <a:r>
              <a:rPr lang="en-US" dirty="0" smtClean="0"/>
              <a:t>   His plan from the beginning.</a:t>
            </a:r>
          </a:p>
          <a:p>
            <a:r>
              <a:rPr lang="en-US" dirty="0" smtClean="0"/>
              <a:t>The sun, moon and stars </a:t>
            </a:r>
          </a:p>
          <a:p>
            <a:pPr marL="68580" indent="0">
              <a:buNone/>
            </a:pPr>
            <a:r>
              <a:rPr lang="en-US" dirty="0"/>
              <a:t> </a:t>
            </a:r>
            <a:r>
              <a:rPr lang="en-US" dirty="0" smtClean="0"/>
              <a:t>    are for the seasons, also understood as </a:t>
            </a:r>
          </a:p>
          <a:p>
            <a:pPr marL="68580" indent="0">
              <a:buNone/>
            </a:pPr>
            <a:r>
              <a:rPr lang="en-US" dirty="0" smtClean="0"/>
              <a:t>     appointed times, or Feasts.</a:t>
            </a:r>
          </a:p>
          <a:p>
            <a:r>
              <a:rPr lang="en-US" dirty="0" smtClean="0"/>
              <a:t>These feasts are pictures of what Messiah would accomplish for His people; from the Passover Lamb to the Return of the King for the Marriage Feast of the Lamb.</a:t>
            </a:r>
            <a:endParaRPr lang="en-US" dirty="0"/>
          </a:p>
        </p:txBody>
      </p:sp>
      <p:pic>
        <p:nvPicPr>
          <p:cNvPr id="7172" name="Picture 4" descr="C:\Users\owner\AppData\Local\Microsoft\Windows\Temporary Internet Files\Content.IE5\I0V1U9CC\MP9003093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888" y="1986887"/>
            <a:ext cx="254643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66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3490" y="1027664"/>
            <a:ext cx="7024744" cy="801136"/>
          </a:xfrm>
        </p:spPr>
        <p:txBody>
          <a:bodyPr>
            <a:normAutofit fontScale="90000"/>
          </a:bodyPr>
          <a:lstStyle/>
          <a:p>
            <a:r>
              <a:rPr lang="en-US" dirty="0" smtClean="0"/>
              <a:t>Amazing Things Are Happening!</a:t>
            </a:r>
            <a:endParaRPr lang="en-US" dirty="0"/>
          </a:p>
        </p:txBody>
      </p:sp>
      <p:sp>
        <p:nvSpPr>
          <p:cNvPr id="10" name="Content Placeholder 9"/>
          <p:cNvSpPr>
            <a:spLocks noGrp="1"/>
          </p:cNvSpPr>
          <p:nvPr>
            <p:ph idx="1"/>
          </p:nvPr>
        </p:nvSpPr>
        <p:spPr>
          <a:xfrm>
            <a:off x="1043492" y="2133600"/>
            <a:ext cx="6777317" cy="4038600"/>
          </a:xfrm>
        </p:spPr>
        <p:txBody>
          <a:bodyPr>
            <a:normAutofit lnSpcReduction="10000"/>
          </a:bodyPr>
          <a:lstStyle/>
          <a:p>
            <a:r>
              <a:rPr lang="en-US" sz="3200" b="1" i="1" dirty="0" smtClean="0"/>
              <a:t> If</a:t>
            </a:r>
            <a:r>
              <a:rPr lang="en-US" dirty="0" smtClean="0"/>
              <a:t> our Creator intends to fulfill what He has written for us in very literal, physical, and visible ways…</a:t>
            </a:r>
          </a:p>
          <a:p>
            <a:pPr marL="68580" indent="0">
              <a:buNone/>
            </a:pPr>
            <a:endParaRPr lang="en-US" dirty="0" smtClean="0"/>
          </a:p>
          <a:p>
            <a:r>
              <a:rPr lang="en-US" sz="3200" b="1" i="1" dirty="0" smtClean="0"/>
              <a:t>Then</a:t>
            </a:r>
            <a:r>
              <a:rPr lang="en-US" b="1" i="1" dirty="0" smtClean="0"/>
              <a:t> </a:t>
            </a:r>
            <a:r>
              <a:rPr lang="en-US" dirty="0" smtClean="0"/>
              <a:t>the signs in the sun, moon and stars that </a:t>
            </a:r>
            <a:r>
              <a:rPr lang="en-US" b="1" i="1" dirty="0" smtClean="0"/>
              <a:t>are</a:t>
            </a:r>
            <a:r>
              <a:rPr lang="en-US" dirty="0" smtClean="0"/>
              <a:t> happening and </a:t>
            </a:r>
            <a:r>
              <a:rPr lang="en-US" b="1" i="1" dirty="0" smtClean="0"/>
              <a:t>will soon </a:t>
            </a:r>
            <a:r>
              <a:rPr lang="en-US" dirty="0" smtClean="0"/>
              <a:t>happen …</a:t>
            </a:r>
          </a:p>
          <a:p>
            <a:endParaRPr lang="en-US" dirty="0"/>
          </a:p>
          <a:p>
            <a:r>
              <a:rPr lang="en-US" sz="3200" b="1" i="1" dirty="0" smtClean="0"/>
              <a:t> Look</a:t>
            </a:r>
            <a:r>
              <a:rPr lang="en-US" dirty="0" smtClean="0"/>
              <a:t> like something man could not do and </a:t>
            </a:r>
            <a:r>
              <a:rPr lang="en-US" b="1" i="1" dirty="0" smtClean="0"/>
              <a:t>could</a:t>
            </a:r>
            <a:r>
              <a:rPr lang="en-US" dirty="0" smtClean="0"/>
              <a:t> well indicate the season is upon us.</a:t>
            </a:r>
            <a:endParaRPr lang="en-US" dirty="0"/>
          </a:p>
        </p:txBody>
      </p:sp>
    </p:spTree>
    <p:extLst>
      <p:ext uri="{BB962C8B-B14F-4D97-AF65-F5344CB8AC3E}">
        <p14:creationId xmlns:p14="http://schemas.microsoft.com/office/powerpoint/2010/main" val="604306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Up, Watch and Pray!</a:t>
            </a:r>
            <a:endParaRPr lang="en-US" dirty="0"/>
          </a:p>
        </p:txBody>
      </p:sp>
      <p:sp>
        <p:nvSpPr>
          <p:cNvPr id="3" name="Content Placeholder 2"/>
          <p:cNvSpPr>
            <a:spLocks noGrp="1"/>
          </p:cNvSpPr>
          <p:nvPr>
            <p:ph idx="1"/>
          </p:nvPr>
        </p:nvSpPr>
        <p:spPr/>
        <p:txBody>
          <a:bodyPr>
            <a:normAutofit lnSpcReduction="10000"/>
          </a:bodyPr>
          <a:lstStyle/>
          <a:p>
            <a:r>
              <a:rPr lang="en-US" dirty="0"/>
              <a:t>In 2014 and 2015, at the time of both the spring and fall Feasts of the Lord, astronomy software indicates that there will be two sets of blood red moons each year, </a:t>
            </a:r>
            <a:r>
              <a:rPr lang="en-US" b="1" i="1" dirty="0"/>
              <a:t>a tetrad</a:t>
            </a:r>
            <a:r>
              <a:rPr lang="en-US" dirty="0"/>
              <a:t>, along with 2 solar eclipses, </a:t>
            </a:r>
            <a:endParaRPr lang="en-US" dirty="0" smtClean="0"/>
          </a:p>
          <a:p>
            <a:r>
              <a:rPr lang="en-US" dirty="0" smtClean="0"/>
              <a:t>and </a:t>
            </a:r>
            <a:r>
              <a:rPr lang="en-US" dirty="0"/>
              <a:t>in 2016, at the Day of Trumpets, another eclipse while the moon is not giving its light. </a:t>
            </a:r>
            <a:endParaRPr lang="en-US" dirty="0" smtClean="0"/>
          </a:p>
          <a:p>
            <a:pPr marL="68580" indent="0">
              <a:buNone/>
            </a:pPr>
            <a:r>
              <a:rPr lang="en-US" dirty="0" smtClean="0"/>
              <a:t> </a:t>
            </a:r>
          </a:p>
          <a:p>
            <a:r>
              <a:rPr lang="en-US" dirty="0" smtClean="0"/>
              <a:t>These </a:t>
            </a:r>
            <a:r>
              <a:rPr lang="en-US" dirty="0"/>
              <a:t>events match what was foretold. </a:t>
            </a:r>
            <a:endParaRPr lang="en-US" dirty="0"/>
          </a:p>
        </p:txBody>
      </p:sp>
    </p:spTree>
    <p:extLst>
      <p:ext uri="{BB962C8B-B14F-4D97-AF65-F5344CB8AC3E}">
        <p14:creationId xmlns:p14="http://schemas.microsoft.com/office/powerpoint/2010/main" val="367213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TETRAD: </a:t>
            </a:r>
            <a:br>
              <a:rPr lang="en-US" dirty="0" smtClean="0"/>
            </a:br>
            <a:r>
              <a:rPr lang="en-US" dirty="0" smtClean="0"/>
              <a:t>Four Blood Red Moons in 2 Years</a:t>
            </a:r>
            <a:endParaRPr lang="en-US" dirty="0"/>
          </a:p>
        </p:txBody>
      </p:sp>
      <p:sp>
        <p:nvSpPr>
          <p:cNvPr id="3" name="Content Placeholder 2"/>
          <p:cNvSpPr>
            <a:spLocks noGrp="1"/>
          </p:cNvSpPr>
          <p:nvPr>
            <p:ph idx="1"/>
          </p:nvPr>
        </p:nvSpPr>
        <p:spPr/>
        <p:txBody>
          <a:bodyPr>
            <a:normAutofit lnSpcReduction="10000"/>
          </a:bodyPr>
          <a:lstStyle/>
          <a:p>
            <a:r>
              <a:rPr lang="en-US" sz="2800" dirty="0"/>
              <a:t>The only other tetrads, looking back 500 years, occurred in 1947 and 1967, both times when land was restored to Israel</a:t>
            </a:r>
            <a:r>
              <a:rPr lang="en-US" sz="2800" dirty="0" smtClean="0"/>
              <a:t>.</a:t>
            </a:r>
          </a:p>
          <a:p>
            <a:endParaRPr lang="en-US" sz="2800" dirty="0" smtClean="0"/>
          </a:p>
          <a:p>
            <a:r>
              <a:rPr lang="en-US" sz="2800" dirty="0" smtClean="0"/>
              <a:t>Jubilee </a:t>
            </a:r>
            <a:r>
              <a:rPr lang="en-US" sz="2800" dirty="0"/>
              <a:t>cycles of years fit the picture. </a:t>
            </a:r>
            <a:endParaRPr lang="en-US" sz="2800" dirty="0" smtClean="0"/>
          </a:p>
          <a:p>
            <a:endParaRPr lang="en-US" sz="2800" dirty="0" smtClean="0"/>
          </a:p>
          <a:p>
            <a:r>
              <a:rPr lang="en-US" sz="2800" dirty="0" smtClean="0"/>
              <a:t> </a:t>
            </a:r>
            <a:r>
              <a:rPr lang="en-US" dirty="0" smtClean="0"/>
              <a:t>(See References for Further information)</a:t>
            </a:r>
            <a:endParaRPr lang="en-US" dirty="0"/>
          </a:p>
        </p:txBody>
      </p:sp>
    </p:spTree>
    <p:extLst>
      <p:ext uri="{BB962C8B-B14F-4D97-AF65-F5344CB8AC3E}">
        <p14:creationId xmlns:p14="http://schemas.microsoft.com/office/powerpoint/2010/main" val="21522862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3536"/>
          </a:xfrm>
        </p:spPr>
        <p:txBody>
          <a:bodyPr/>
          <a:lstStyle/>
          <a:p>
            <a:r>
              <a:rPr lang="en-US" dirty="0" smtClean="0"/>
              <a:t>Lift Up Your Heads! Look Up!</a:t>
            </a:r>
            <a:endParaRPr lang="en-US" dirty="0"/>
          </a:p>
        </p:txBody>
      </p:sp>
      <p:sp>
        <p:nvSpPr>
          <p:cNvPr id="3" name="Content Placeholder 2"/>
          <p:cNvSpPr>
            <a:spLocks noGrp="1"/>
          </p:cNvSpPr>
          <p:nvPr>
            <p:ph idx="1"/>
          </p:nvPr>
        </p:nvSpPr>
        <p:spPr>
          <a:xfrm>
            <a:off x="1043492" y="2057400"/>
            <a:ext cx="6777317" cy="4038600"/>
          </a:xfrm>
        </p:spPr>
        <p:txBody>
          <a:bodyPr>
            <a:normAutofit lnSpcReduction="10000"/>
          </a:bodyPr>
          <a:lstStyle/>
          <a:p>
            <a:pPr algn="ctr"/>
            <a:r>
              <a:rPr lang="en-US" sz="2800" b="1" dirty="0"/>
              <a:t>T</a:t>
            </a:r>
            <a:r>
              <a:rPr lang="en-US" sz="2800" b="1" dirty="0" smtClean="0"/>
              <a:t>his </a:t>
            </a:r>
            <a:r>
              <a:rPr lang="en-US" sz="2800" b="1" dirty="0"/>
              <a:t>combination of events </a:t>
            </a:r>
            <a:endParaRPr lang="en-US" sz="2800" b="1" dirty="0" smtClean="0"/>
          </a:p>
          <a:p>
            <a:pPr algn="ctr"/>
            <a:r>
              <a:rPr lang="en-US" sz="2800" b="1" dirty="0" smtClean="0"/>
              <a:t>in </a:t>
            </a:r>
            <a:r>
              <a:rPr lang="en-US" sz="2800" b="1" dirty="0"/>
              <a:t>2014 and 2015, </a:t>
            </a:r>
            <a:endParaRPr lang="en-US" sz="2800" b="1" dirty="0" smtClean="0"/>
          </a:p>
          <a:p>
            <a:pPr algn="ctr"/>
            <a:r>
              <a:rPr lang="en-US" sz="2800" b="1" dirty="0" smtClean="0"/>
              <a:t>on these Feast </a:t>
            </a:r>
            <a:r>
              <a:rPr lang="en-US" sz="2800" b="1" dirty="0"/>
              <a:t>days</a:t>
            </a:r>
            <a:r>
              <a:rPr lang="en-US" sz="2800" dirty="0"/>
              <a:t>, </a:t>
            </a:r>
            <a:endParaRPr lang="en-US" sz="2800" dirty="0" smtClean="0"/>
          </a:p>
          <a:p>
            <a:pPr algn="ctr"/>
            <a:r>
              <a:rPr lang="en-US" sz="2800" b="1" dirty="0" smtClean="0"/>
              <a:t>has </a:t>
            </a:r>
            <a:r>
              <a:rPr lang="en-US" sz="2800" b="1" dirty="0"/>
              <a:t>never happened before, </a:t>
            </a:r>
            <a:endParaRPr lang="en-US" sz="2800" b="1" dirty="0" smtClean="0"/>
          </a:p>
          <a:p>
            <a:pPr algn="ctr"/>
            <a:r>
              <a:rPr lang="en-US" sz="2800" b="1" dirty="0" smtClean="0"/>
              <a:t>and </a:t>
            </a:r>
            <a:r>
              <a:rPr lang="en-US" sz="2800" b="1" dirty="0"/>
              <a:t>is not ever anticipated to happen again</a:t>
            </a:r>
            <a:r>
              <a:rPr lang="en-US" sz="2800" b="1" dirty="0" smtClean="0"/>
              <a:t>.</a:t>
            </a:r>
          </a:p>
          <a:p>
            <a:endParaRPr lang="en-US" b="1" dirty="0"/>
          </a:p>
          <a:p>
            <a:r>
              <a:rPr lang="en-US" b="1" dirty="0" smtClean="0"/>
              <a:t> </a:t>
            </a:r>
            <a:r>
              <a:rPr lang="en-US" dirty="0"/>
              <a:t>Is this significant enough to make you want to know more? </a:t>
            </a:r>
            <a:endParaRPr lang="en-US" dirty="0"/>
          </a:p>
        </p:txBody>
      </p:sp>
    </p:spTree>
    <p:custDataLst>
      <p:tags r:id="rId1"/>
    </p:custDataLst>
    <p:extLst>
      <p:ext uri="{BB962C8B-B14F-4D97-AF65-F5344CB8AC3E}">
        <p14:creationId xmlns:p14="http://schemas.microsoft.com/office/powerpoint/2010/main" val="37806269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it matter that these events fall on Feast Days?</a:t>
            </a:r>
            <a:endParaRPr lang="en-US" dirty="0"/>
          </a:p>
        </p:txBody>
      </p:sp>
      <p:sp>
        <p:nvSpPr>
          <p:cNvPr id="3" name="Content Placeholder 2"/>
          <p:cNvSpPr>
            <a:spLocks noGrp="1"/>
          </p:cNvSpPr>
          <p:nvPr>
            <p:ph idx="1"/>
          </p:nvPr>
        </p:nvSpPr>
        <p:spPr/>
        <p:txBody>
          <a:bodyPr/>
          <a:lstStyle/>
          <a:p>
            <a:pPr algn="ctr"/>
            <a:r>
              <a:rPr lang="en-US" sz="2800" i="1" dirty="0" smtClean="0"/>
              <a:t>These </a:t>
            </a:r>
            <a:r>
              <a:rPr lang="en-US" sz="2800" i="1" dirty="0"/>
              <a:t>[are] </a:t>
            </a:r>
            <a:r>
              <a:rPr lang="en-US" sz="2800" b="1" i="1" dirty="0"/>
              <a:t>the feasts of the LORD</a:t>
            </a:r>
            <a:r>
              <a:rPr lang="en-US" sz="2800" i="1" dirty="0"/>
              <a:t>, holy convocations which you shall proclaim at their appointed times.</a:t>
            </a:r>
            <a:r>
              <a:rPr lang="en-US" sz="2800" dirty="0"/>
              <a:t> </a:t>
            </a:r>
            <a:endParaRPr lang="en-US" sz="2800" dirty="0" smtClean="0"/>
          </a:p>
          <a:p>
            <a:pPr algn="ctr"/>
            <a:r>
              <a:rPr lang="en-US" sz="1800" dirty="0" smtClean="0"/>
              <a:t>Leviticus 23:4</a:t>
            </a:r>
            <a:endParaRPr lang="en-US" sz="1800" dirty="0"/>
          </a:p>
          <a:p>
            <a:endParaRPr lang="en-US" dirty="0"/>
          </a:p>
        </p:txBody>
      </p:sp>
      <p:pic>
        <p:nvPicPr>
          <p:cNvPr id="6146" name="Picture 2" descr="C:\Users\owner\AppData\Local\Microsoft\Windows\Temporary Internet Files\Content.IE5\I0V1U9CC\MC9004335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434285"/>
            <a:ext cx="1442113" cy="194915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owner\AppData\Local\Microsoft\Windows\Temporary Internet Files\Content.IE5\6SKZMMVO\MC9004153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40364"/>
            <a:ext cx="2209800" cy="19162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owner\AppData\Local\Microsoft\Windows\Temporary Internet Files\Content.IE5\6SKZMMVO\MC9000571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316" y="3886200"/>
            <a:ext cx="1714209" cy="205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95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19200"/>
            <a:ext cx="6777317" cy="4613429"/>
          </a:xfrm>
        </p:spPr>
        <p:txBody>
          <a:bodyPr>
            <a:normAutofit lnSpcReduction="10000"/>
          </a:bodyPr>
          <a:lstStyle/>
          <a:p>
            <a:pPr algn="ctr"/>
            <a:r>
              <a:rPr lang="en-US" sz="2800" i="1" dirty="0"/>
              <a:t>Behold, I am building a temple for the name of the LORD my God, to dedicate [it] to Him, to burn before Him sweet incense, for the continual showbread, for the burnt offerings morning and evening, on the Sabbaths, on the New Moons, </a:t>
            </a:r>
            <a:endParaRPr lang="en-US" sz="2800" i="1" dirty="0" smtClean="0"/>
          </a:p>
          <a:p>
            <a:pPr algn="ctr"/>
            <a:r>
              <a:rPr lang="en-US" sz="2800" i="1" dirty="0" smtClean="0"/>
              <a:t>and </a:t>
            </a:r>
            <a:r>
              <a:rPr lang="en-US" sz="2800" i="1" dirty="0"/>
              <a:t>on </a:t>
            </a:r>
            <a:r>
              <a:rPr lang="en-US" sz="2800" b="1" i="1" dirty="0"/>
              <a:t>the set feasts of the LORD our God.</a:t>
            </a:r>
            <a:r>
              <a:rPr lang="en-US" sz="2800" i="1" dirty="0"/>
              <a:t> </a:t>
            </a:r>
            <a:r>
              <a:rPr lang="en-US" sz="2800" b="1" i="1" dirty="0"/>
              <a:t>This [is an ordinance]</a:t>
            </a:r>
            <a:r>
              <a:rPr lang="en-US" sz="2800" i="1" dirty="0"/>
              <a:t> </a:t>
            </a:r>
            <a:r>
              <a:rPr lang="en-US" sz="2800" b="1" i="1" dirty="0"/>
              <a:t>forever to Israel.</a:t>
            </a:r>
            <a:r>
              <a:rPr lang="en-US" sz="2800" dirty="0"/>
              <a:t> </a:t>
            </a:r>
            <a:endParaRPr lang="en-US" sz="2800" dirty="0" smtClean="0"/>
          </a:p>
          <a:p>
            <a:pPr algn="ctr"/>
            <a:r>
              <a:rPr lang="en-US" dirty="0" smtClean="0"/>
              <a:t> </a:t>
            </a:r>
            <a:r>
              <a:rPr lang="en-US" sz="1800" dirty="0"/>
              <a:t>2 Chronicles 2:4</a:t>
            </a:r>
          </a:p>
          <a:p>
            <a:endParaRPr lang="en-US" dirty="0"/>
          </a:p>
        </p:txBody>
      </p:sp>
    </p:spTree>
    <p:custDataLst>
      <p:tags r:id="rId1"/>
    </p:custDataLst>
    <p:extLst>
      <p:ext uri="{BB962C8B-B14F-4D97-AF65-F5344CB8AC3E}">
        <p14:creationId xmlns:p14="http://schemas.microsoft.com/office/powerpoint/2010/main" val="2181304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lstStyle/>
          <a:p>
            <a:r>
              <a:rPr lang="en-US" dirty="0" smtClean="0"/>
              <a:t>Who IS Israel?</a:t>
            </a:r>
            <a:endParaRPr lang="en-US" dirty="0"/>
          </a:p>
        </p:txBody>
      </p:sp>
      <p:sp>
        <p:nvSpPr>
          <p:cNvPr id="3" name="Content Placeholder 2"/>
          <p:cNvSpPr>
            <a:spLocks noGrp="1"/>
          </p:cNvSpPr>
          <p:nvPr>
            <p:ph idx="1"/>
          </p:nvPr>
        </p:nvSpPr>
        <p:spPr>
          <a:xfrm>
            <a:off x="1043492" y="1981200"/>
            <a:ext cx="6777317" cy="4191000"/>
          </a:xfrm>
        </p:spPr>
        <p:txBody>
          <a:bodyPr>
            <a:normAutofit fontScale="92500" lnSpcReduction="20000"/>
          </a:bodyPr>
          <a:lstStyle/>
          <a:p>
            <a:pPr algn="ctr"/>
            <a:r>
              <a:rPr lang="en-US" sz="2800" i="1" dirty="0"/>
              <a:t>Therefore remember that you, once Gentiles in the </a:t>
            </a:r>
            <a:r>
              <a:rPr lang="en-US" sz="2800" i="1" dirty="0" smtClean="0"/>
              <a:t>flesh—</a:t>
            </a:r>
          </a:p>
          <a:p>
            <a:pPr algn="ctr"/>
            <a:r>
              <a:rPr lang="en-US" sz="2800" i="1" dirty="0" smtClean="0"/>
              <a:t>who </a:t>
            </a:r>
            <a:r>
              <a:rPr lang="en-US" sz="2800" i="1" dirty="0"/>
              <a:t>are called </a:t>
            </a:r>
            <a:r>
              <a:rPr lang="en-US" sz="2800" i="1" dirty="0" err="1"/>
              <a:t>Uncircumcision</a:t>
            </a:r>
            <a:r>
              <a:rPr lang="en-US" sz="2800" i="1" dirty="0"/>
              <a:t> by what is called the Circumcision made in the flesh by </a:t>
            </a:r>
            <a:r>
              <a:rPr lang="en-US" sz="2800" i="1" dirty="0" smtClean="0"/>
              <a:t>hands– </a:t>
            </a:r>
          </a:p>
          <a:p>
            <a:pPr algn="ctr"/>
            <a:r>
              <a:rPr lang="en-US" sz="2800" i="1" dirty="0" smtClean="0"/>
              <a:t>that </a:t>
            </a:r>
            <a:r>
              <a:rPr lang="en-US" sz="2800" i="1" dirty="0"/>
              <a:t>at that time you were without Christ, being aliens from the commonwealth of Israel and strangers from the covenants of promise, </a:t>
            </a:r>
            <a:endParaRPr lang="en-US" sz="2800" i="1" dirty="0" smtClean="0"/>
          </a:p>
          <a:p>
            <a:pPr algn="ctr"/>
            <a:r>
              <a:rPr lang="en-US" sz="2800" i="1" dirty="0" smtClean="0"/>
              <a:t>having </a:t>
            </a:r>
            <a:r>
              <a:rPr lang="en-US" sz="2800" i="1" dirty="0"/>
              <a:t>no hope and without God in the world. </a:t>
            </a:r>
            <a:r>
              <a:rPr lang="en-US" sz="2800" i="1" dirty="0" smtClean="0"/>
              <a:t>   …</a:t>
            </a:r>
          </a:p>
          <a:p>
            <a:endParaRPr lang="en-US" dirty="0"/>
          </a:p>
        </p:txBody>
      </p:sp>
    </p:spTree>
    <p:custDataLst>
      <p:tags r:id="rId1"/>
    </p:custDataLst>
    <p:extLst>
      <p:ext uri="{BB962C8B-B14F-4D97-AF65-F5344CB8AC3E}">
        <p14:creationId xmlns:p14="http://schemas.microsoft.com/office/powerpoint/2010/main" val="4153246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524000"/>
            <a:ext cx="6777317" cy="4308629"/>
          </a:xfrm>
        </p:spPr>
        <p:txBody>
          <a:bodyPr/>
          <a:lstStyle/>
          <a:p>
            <a:pPr algn="ctr"/>
            <a:r>
              <a:rPr lang="en-US" sz="2800" i="1" dirty="0"/>
              <a:t>But now in Christ Jesus </a:t>
            </a:r>
            <a:r>
              <a:rPr lang="en-US" sz="2800" b="1" i="1" dirty="0"/>
              <a:t>you who once were far off have been brought near</a:t>
            </a:r>
            <a:r>
              <a:rPr lang="en-US" sz="2800" i="1" dirty="0"/>
              <a:t> by the blood of Christ.</a:t>
            </a:r>
            <a:r>
              <a:rPr lang="en-US" sz="2800" dirty="0"/>
              <a:t> …  </a:t>
            </a:r>
            <a:endParaRPr lang="en-US" sz="2800" dirty="0" smtClean="0"/>
          </a:p>
          <a:p>
            <a:pPr algn="ctr"/>
            <a:r>
              <a:rPr lang="en-US" sz="2800" i="1" dirty="0" smtClean="0"/>
              <a:t>Now</a:t>
            </a:r>
            <a:r>
              <a:rPr lang="en-US" sz="2800" i="1" dirty="0"/>
              <a:t>, therefore, you are no longer strangers and foreigners, but fellow citizens with the saints and </a:t>
            </a:r>
            <a:r>
              <a:rPr lang="en-US" sz="2800" b="1" i="1" dirty="0"/>
              <a:t>members of the household of God</a:t>
            </a:r>
            <a:r>
              <a:rPr lang="en-US" sz="2800" i="1" dirty="0"/>
              <a:t>,</a:t>
            </a:r>
            <a:r>
              <a:rPr lang="en-US" sz="2800" dirty="0"/>
              <a:t>  </a:t>
            </a:r>
            <a:endParaRPr lang="en-US" sz="2800" dirty="0" smtClean="0"/>
          </a:p>
          <a:p>
            <a:pPr algn="ctr"/>
            <a:endParaRPr lang="en-US" sz="2800" dirty="0"/>
          </a:p>
          <a:p>
            <a:pPr algn="ctr"/>
            <a:r>
              <a:rPr lang="en-US" sz="1800" dirty="0"/>
              <a:t>Ephesians 2:11-13, 19 (chapter for context)</a:t>
            </a:r>
          </a:p>
          <a:p>
            <a:endParaRPr lang="en-US" dirty="0"/>
          </a:p>
        </p:txBody>
      </p:sp>
    </p:spTree>
    <p:custDataLst>
      <p:tags r:id="rId1"/>
    </p:custDataLst>
    <p:extLst>
      <p:ext uri="{BB962C8B-B14F-4D97-AF65-F5344CB8AC3E}">
        <p14:creationId xmlns:p14="http://schemas.microsoft.com/office/powerpoint/2010/main" val="777169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Double Meanings</a:t>
            </a:r>
            <a:endParaRPr lang="en-US" dirty="0"/>
          </a:p>
        </p:txBody>
      </p:sp>
      <p:sp>
        <p:nvSpPr>
          <p:cNvPr id="3" name="Text Placeholder 2"/>
          <p:cNvSpPr>
            <a:spLocks noGrp="1"/>
          </p:cNvSpPr>
          <p:nvPr>
            <p:ph type="body" idx="1"/>
          </p:nvPr>
        </p:nvSpPr>
        <p:spPr>
          <a:xfrm>
            <a:off x="1412111" y="1981201"/>
            <a:ext cx="3057148" cy="685800"/>
          </a:xfrm>
        </p:spPr>
        <p:txBody>
          <a:bodyPr>
            <a:normAutofit/>
          </a:bodyPr>
          <a:lstStyle/>
          <a:p>
            <a:r>
              <a:rPr lang="en-US" dirty="0" smtClean="0"/>
              <a:t>Blind  --  </a:t>
            </a:r>
            <a:r>
              <a:rPr lang="en-US" i="1" dirty="0" err="1" smtClean="0"/>
              <a:t>Typhlos</a:t>
            </a:r>
            <a:r>
              <a:rPr lang="en-US" dirty="0" smtClean="0"/>
              <a:t> </a:t>
            </a:r>
            <a:endParaRPr lang="en-US" dirty="0"/>
          </a:p>
        </p:txBody>
      </p:sp>
      <p:sp>
        <p:nvSpPr>
          <p:cNvPr id="4" name="Content Placeholder 3"/>
          <p:cNvSpPr>
            <a:spLocks noGrp="1"/>
          </p:cNvSpPr>
          <p:nvPr>
            <p:ph sz="half" idx="2"/>
          </p:nvPr>
        </p:nvSpPr>
        <p:spPr>
          <a:xfrm>
            <a:off x="1041721" y="2743200"/>
            <a:ext cx="3419856" cy="3429000"/>
          </a:xfrm>
        </p:spPr>
        <p:txBody>
          <a:bodyPr>
            <a:normAutofit fontScale="92500" lnSpcReduction="20000"/>
          </a:bodyPr>
          <a:lstStyle/>
          <a:p>
            <a:r>
              <a:rPr lang="en-US" sz="2000" dirty="0" smtClean="0"/>
              <a:t>Strong’s # 5185 </a:t>
            </a:r>
          </a:p>
          <a:p>
            <a:r>
              <a:rPr lang="en-US" sz="2600" dirty="0" smtClean="0"/>
              <a:t>Can refer to both blindness of the eyes and of the mind or the spirit.</a:t>
            </a:r>
          </a:p>
          <a:p>
            <a:r>
              <a:rPr lang="en-US" sz="2600" dirty="0" smtClean="0"/>
              <a:t>From a root word, </a:t>
            </a:r>
            <a:r>
              <a:rPr lang="en-US" sz="2600" i="1" dirty="0" err="1" smtClean="0"/>
              <a:t>tophoo</a:t>
            </a:r>
            <a:r>
              <a:rPr lang="en-US" sz="2600" i="1" dirty="0" smtClean="0"/>
              <a:t>  </a:t>
            </a:r>
            <a:r>
              <a:rPr lang="en-US" sz="2600" dirty="0" smtClean="0"/>
              <a:t>“to wrap in a mist”  and can mean to be blinded with pride.</a:t>
            </a:r>
            <a:endParaRPr lang="en-US" sz="2600" dirty="0"/>
          </a:p>
        </p:txBody>
      </p:sp>
      <p:sp>
        <p:nvSpPr>
          <p:cNvPr id="5" name="Text Placeholder 4"/>
          <p:cNvSpPr>
            <a:spLocks noGrp="1"/>
          </p:cNvSpPr>
          <p:nvPr>
            <p:ph type="body" sz="quarter" idx="3"/>
          </p:nvPr>
        </p:nvSpPr>
        <p:spPr>
          <a:xfrm>
            <a:off x="5011837" y="2057400"/>
            <a:ext cx="3055717" cy="609600"/>
          </a:xfrm>
        </p:spPr>
        <p:txBody>
          <a:bodyPr/>
          <a:lstStyle/>
          <a:p>
            <a:r>
              <a:rPr lang="en-US" dirty="0" smtClean="0"/>
              <a:t> See  --   </a:t>
            </a:r>
            <a:r>
              <a:rPr lang="en-US" i="1" dirty="0" err="1" smtClean="0"/>
              <a:t>Blepo</a:t>
            </a:r>
            <a:endParaRPr lang="en-US" i="1" dirty="0"/>
          </a:p>
        </p:txBody>
      </p:sp>
      <p:sp>
        <p:nvSpPr>
          <p:cNvPr id="6" name="Content Placeholder 5"/>
          <p:cNvSpPr>
            <a:spLocks noGrp="1"/>
          </p:cNvSpPr>
          <p:nvPr>
            <p:ph sz="quarter" idx="4"/>
          </p:nvPr>
        </p:nvSpPr>
        <p:spPr>
          <a:xfrm>
            <a:off x="4645152" y="2667000"/>
            <a:ext cx="3419856" cy="3429000"/>
          </a:xfrm>
        </p:spPr>
        <p:txBody>
          <a:bodyPr>
            <a:normAutofit lnSpcReduction="10000"/>
          </a:bodyPr>
          <a:lstStyle/>
          <a:p>
            <a:r>
              <a:rPr lang="en-US" sz="2000" dirty="0" smtClean="0"/>
              <a:t>Strong’s # 991</a:t>
            </a:r>
          </a:p>
          <a:p>
            <a:r>
              <a:rPr lang="en-US" dirty="0" smtClean="0"/>
              <a:t>Can refer to both physical seeing and to mind’s eye or discernment.</a:t>
            </a:r>
          </a:p>
          <a:p>
            <a:r>
              <a:rPr lang="en-US" dirty="0" smtClean="0"/>
              <a:t>To perceive by the senses, to feel, or to discover by use, to know by experience.</a:t>
            </a:r>
            <a:endParaRPr lang="en-US" dirty="0"/>
          </a:p>
        </p:txBody>
      </p:sp>
    </p:spTree>
    <p:extLst>
      <p:ext uri="{BB962C8B-B14F-4D97-AF65-F5344CB8AC3E}">
        <p14:creationId xmlns:p14="http://schemas.microsoft.com/office/powerpoint/2010/main" val="36783811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pPr algn="ctr"/>
            <a:r>
              <a:rPr lang="en-US" b="1" dirty="0"/>
              <a:t>If you believe in, honor and serve the God of Israel, then you have been grafted in and ARE now part of Israel, the household of God</a:t>
            </a:r>
            <a:r>
              <a:rPr lang="en-US" b="1" dirty="0" smtClean="0"/>
              <a:t>.   </a:t>
            </a:r>
            <a:endParaRPr lang="en-US" dirty="0"/>
          </a:p>
          <a:p>
            <a:endParaRPr lang="en-US" dirty="0"/>
          </a:p>
        </p:txBody>
      </p:sp>
      <p:pic>
        <p:nvPicPr>
          <p:cNvPr id="15365" name="Picture 5" descr="C:\Users\owner\AppData\Local\Microsoft\Windows\Temporary Internet Files\Content.IE5\JE1M7WUA\MP9102210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048" y="2362200"/>
            <a:ext cx="4686220" cy="4114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966554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Words of Admonition</a:t>
            </a:r>
            <a:endParaRPr lang="en-US" dirty="0"/>
          </a:p>
        </p:txBody>
      </p:sp>
      <p:sp>
        <p:nvSpPr>
          <p:cNvPr id="3" name="Content Placeholder 2"/>
          <p:cNvSpPr>
            <a:spLocks noGrp="1"/>
          </p:cNvSpPr>
          <p:nvPr>
            <p:ph idx="1"/>
          </p:nvPr>
        </p:nvSpPr>
        <p:spPr>
          <a:xfrm>
            <a:off x="1043492" y="2323652"/>
            <a:ext cx="6777317" cy="3848548"/>
          </a:xfrm>
        </p:spPr>
        <p:txBody>
          <a:bodyPr>
            <a:normAutofit lnSpcReduction="10000"/>
          </a:bodyPr>
          <a:lstStyle/>
          <a:p>
            <a:pPr algn="ctr"/>
            <a:r>
              <a:rPr lang="en-US" i="1" dirty="0"/>
              <a:t>And if some of the branches were broken off, and you, being a wild olive tree, were </a:t>
            </a:r>
            <a:endParaRPr lang="en-US" dirty="0"/>
          </a:p>
          <a:p>
            <a:pPr algn="ctr"/>
            <a:r>
              <a:rPr lang="en-US" i="1" dirty="0"/>
              <a:t>      grafted in </a:t>
            </a:r>
            <a:r>
              <a:rPr lang="en-US" i="1" dirty="0" smtClean="0"/>
              <a:t>among </a:t>
            </a:r>
            <a:r>
              <a:rPr lang="en-US" i="1" dirty="0"/>
              <a:t>them, </a:t>
            </a:r>
            <a:endParaRPr lang="en-US" i="1" dirty="0" smtClean="0"/>
          </a:p>
          <a:p>
            <a:pPr algn="ctr"/>
            <a:r>
              <a:rPr lang="en-US" i="1" dirty="0" smtClean="0"/>
              <a:t>and </a:t>
            </a:r>
            <a:r>
              <a:rPr lang="en-US" i="1" dirty="0"/>
              <a:t>with them became a partaker of the root and fatness </a:t>
            </a:r>
            <a:r>
              <a:rPr lang="en-US" i="1" dirty="0" smtClean="0"/>
              <a:t>of </a:t>
            </a:r>
            <a:r>
              <a:rPr lang="en-US" i="1" dirty="0"/>
              <a:t>the olive tree, </a:t>
            </a:r>
            <a:endParaRPr lang="en-US" i="1" dirty="0" smtClean="0"/>
          </a:p>
          <a:p>
            <a:pPr algn="ctr"/>
            <a:r>
              <a:rPr lang="en-US" i="1" dirty="0" smtClean="0"/>
              <a:t>do </a:t>
            </a:r>
            <a:r>
              <a:rPr lang="en-US" i="1" dirty="0"/>
              <a:t>not boast against the branches. But if you do boast, [remember that] </a:t>
            </a:r>
            <a:endParaRPr lang="en-US" dirty="0"/>
          </a:p>
          <a:p>
            <a:pPr algn="ctr"/>
            <a:r>
              <a:rPr lang="en-US" i="1" dirty="0"/>
              <a:t>you do not support the root, but the root [supports] you.</a:t>
            </a:r>
            <a:endParaRPr lang="en-US" dirty="0"/>
          </a:p>
          <a:p>
            <a:pPr algn="ctr"/>
            <a:r>
              <a:rPr lang="en-US" sz="1800" dirty="0"/>
              <a:t>Romans 11:17-18 NKJV</a:t>
            </a:r>
          </a:p>
          <a:p>
            <a:endParaRPr lang="en-US" dirty="0"/>
          </a:p>
        </p:txBody>
      </p:sp>
    </p:spTree>
    <p:custDataLst>
      <p:tags r:id="rId1"/>
    </p:custDataLst>
    <p:extLst>
      <p:ext uri="{BB962C8B-B14F-4D97-AF65-F5344CB8AC3E}">
        <p14:creationId xmlns:p14="http://schemas.microsoft.com/office/powerpoint/2010/main" val="121795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6777317" cy="3966177"/>
          </a:xfrm>
        </p:spPr>
        <p:txBody>
          <a:bodyPr>
            <a:normAutofit fontScale="92500"/>
          </a:bodyPr>
          <a:lstStyle/>
          <a:p>
            <a:pPr algn="ctr"/>
            <a:r>
              <a:rPr lang="en-US" sz="2800" i="1" dirty="0"/>
              <a:t>For the hearts of this people have grown dull. [Their] ears are hard of hearing, And their eyes they have closed, Lest they should see with [their] eyes and hear with [their] ears, Lest they should understand with [their] hearts and turn, </a:t>
            </a:r>
            <a:endParaRPr lang="en-US" sz="2800" i="1" dirty="0" smtClean="0"/>
          </a:p>
          <a:p>
            <a:pPr algn="ctr"/>
            <a:r>
              <a:rPr lang="en-US" sz="2800" i="1" dirty="0" smtClean="0"/>
              <a:t>So </a:t>
            </a:r>
            <a:r>
              <a:rPr lang="en-US" sz="2800" i="1" dirty="0"/>
              <a:t>that I should heal them</a:t>
            </a:r>
            <a:r>
              <a:rPr lang="en-US" sz="2800" i="1" dirty="0" smtClean="0"/>
              <a:t>.</a:t>
            </a:r>
          </a:p>
          <a:p>
            <a:pPr algn="ctr"/>
            <a:endParaRPr lang="en-US" dirty="0" smtClean="0"/>
          </a:p>
          <a:p>
            <a:pPr algn="ctr"/>
            <a:r>
              <a:rPr lang="en-US" dirty="0" smtClean="0"/>
              <a:t> </a:t>
            </a:r>
            <a:r>
              <a:rPr lang="en-US" sz="2000" dirty="0"/>
              <a:t>Matthew 13:15</a:t>
            </a:r>
          </a:p>
          <a:p>
            <a:endParaRPr lang="en-US" dirty="0"/>
          </a:p>
        </p:txBody>
      </p:sp>
    </p:spTree>
    <p:extLst>
      <p:ext uri="{BB962C8B-B14F-4D97-AF65-F5344CB8AC3E}">
        <p14:creationId xmlns:p14="http://schemas.microsoft.com/office/powerpoint/2010/main" val="1590598684"/>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In fact, those who resist the Whole Word and do not observe it, and harass those who do, are called </a:t>
            </a:r>
            <a:r>
              <a:rPr lang="en-US" sz="2800" b="1" dirty="0"/>
              <a:t>arrogant.</a:t>
            </a:r>
            <a:r>
              <a:rPr lang="en-US" sz="2800" dirty="0"/>
              <a:t> </a:t>
            </a:r>
          </a:p>
        </p:txBody>
      </p:sp>
      <p:sp>
        <p:nvSpPr>
          <p:cNvPr id="3" name="Content Placeholder 2"/>
          <p:cNvSpPr>
            <a:spLocks noGrp="1"/>
          </p:cNvSpPr>
          <p:nvPr>
            <p:ph idx="1"/>
          </p:nvPr>
        </p:nvSpPr>
        <p:spPr>
          <a:xfrm>
            <a:off x="1043492" y="2323652"/>
            <a:ext cx="6777317" cy="3848548"/>
          </a:xfrm>
        </p:spPr>
        <p:txBody>
          <a:bodyPr>
            <a:normAutofit fontScale="92500" lnSpcReduction="10000"/>
          </a:bodyPr>
          <a:lstStyle/>
          <a:p>
            <a:pPr algn="ctr"/>
            <a:r>
              <a:rPr lang="en-US" i="1" dirty="0"/>
              <a:t>You rebuke the arrogant, the cursed, Who wander from Your commandments.</a:t>
            </a:r>
            <a:r>
              <a:rPr lang="en-US" dirty="0"/>
              <a:t> </a:t>
            </a:r>
          </a:p>
          <a:p>
            <a:pPr algn="ctr"/>
            <a:r>
              <a:rPr lang="en-US" sz="2200" dirty="0"/>
              <a:t>Psalm 119: 21 NASB</a:t>
            </a:r>
          </a:p>
          <a:p>
            <a:pPr algn="ctr"/>
            <a:r>
              <a:rPr lang="en-US" dirty="0"/>
              <a:t> </a:t>
            </a:r>
          </a:p>
          <a:p>
            <a:pPr algn="ctr"/>
            <a:r>
              <a:rPr lang="en-US" i="1" dirty="0"/>
              <a:t>The arrogant utterly deride me, Yet I do not turn aside from Your law.</a:t>
            </a:r>
            <a:r>
              <a:rPr lang="en-US" dirty="0"/>
              <a:t>  </a:t>
            </a:r>
          </a:p>
          <a:p>
            <a:pPr algn="ctr"/>
            <a:r>
              <a:rPr lang="en-US" sz="2200" dirty="0"/>
              <a:t>Psalm 119: 51 NASB</a:t>
            </a:r>
          </a:p>
          <a:p>
            <a:pPr algn="ctr"/>
            <a:r>
              <a:rPr lang="en-US" dirty="0"/>
              <a:t> </a:t>
            </a:r>
          </a:p>
          <a:p>
            <a:pPr algn="ctr"/>
            <a:r>
              <a:rPr lang="en-US" i="1" dirty="0"/>
              <a:t>The arrogant have dug pits for me, Men who are not in accord with Your law.</a:t>
            </a:r>
            <a:r>
              <a:rPr lang="en-US" dirty="0"/>
              <a:t>  </a:t>
            </a:r>
          </a:p>
          <a:p>
            <a:pPr algn="ctr"/>
            <a:r>
              <a:rPr lang="en-US" sz="2200" dirty="0"/>
              <a:t>Psalm 119: 85 NASB</a:t>
            </a:r>
          </a:p>
          <a:p>
            <a:endParaRPr lang="en-US" dirty="0"/>
          </a:p>
        </p:txBody>
      </p:sp>
    </p:spTree>
    <p:custDataLst>
      <p:tags r:id="rId1"/>
    </p:custDataLst>
    <p:extLst>
      <p:ext uri="{BB962C8B-B14F-4D97-AF65-F5344CB8AC3E}">
        <p14:creationId xmlns:p14="http://schemas.microsoft.com/office/powerpoint/2010/main" val="1003242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fontScale="90000"/>
          </a:bodyPr>
          <a:lstStyle/>
          <a:p>
            <a:r>
              <a:rPr lang="en-US" dirty="0" smtClean="0"/>
              <a:t>Appearances Aren’t Always Real</a:t>
            </a:r>
            <a:endParaRPr lang="en-US" dirty="0"/>
          </a:p>
        </p:txBody>
      </p:sp>
      <p:sp>
        <p:nvSpPr>
          <p:cNvPr id="3" name="Content Placeholder 2"/>
          <p:cNvSpPr>
            <a:spLocks noGrp="1"/>
          </p:cNvSpPr>
          <p:nvPr>
            <p:ph idx="1"/>
          </p:nvPr>
        </p:nvSpPr>
        <p:spPr>
          <a:xfrm>
            <a:off x="1043492" y="1981200"/>
            <a:ext cx="6777317" cy="4191000"/>
          </a:xfrm>
        </p:spPr>
        <p:txBody>
          <a:bodyPr>
            <a:normAutofit lnSpcReduction="10000"/>
          </a:bodyPr>
          <a:lstStyle/>
          <a:p>
            <a:pPr marL="68580" indent="0" algn="ctr">
              <a:buNone/>
            </a:pPr>
            <a:r>
              <a:rPr lang="en-US" i="1" dirty="0"/>
              <a:t>Therefore the Lord said: "Inasmuch as these people draw near with their mouths And honor Me with their lips, But have removed their hearts far from Me, And their fear toward Me is taught by the commandment of men</a:t>
            </a:r>
            <a:r>
              <a:rPr lang="en-US" i="1" dirty="0" smtClean="0"/>
              <a:t>,</a:t>
            </a:r>
          </a:p>
          <a:p>
            <a:pPr marL="68580" indent="0" algn="ctr">
              <a:buNone/>
            </a:pPr>
            <a:r>
              <a:rPr lang="en-US" i="1" dirty="0"/>
              <a:t>Therefore, behold, I will again do a marvelous work Among this people, A marvelous work and a wonder; For the wisdom of their wise [men] shall perish, And the understanding of their prudent [men] shall be hidden." </a:t>
            </a:r>
            <a:r>
              <a:rPr lang="en-US" i="1" dirty="0" smtClean="0"/>
              <a:t>  </a:t>
            </a:r>
          </a:p>
          <a:p>
            <a:pPr marL="68580" indent="0" algn="ctr">
              <a:buNone/>
            </a:pPr>
            <a:r>
              <a:rPr lang="en-US" dirty="0" smtClean="0"/>
              <a:t>Isaiah 29: 13-14</a:t>
            </a:r>
            <a:endParaRPr lang="en-US" dirty="0"/>
          </a:p>
        </p:txBody>
      </p:sp>
    </p:spTree>
    <p:custDataLst>
      <p:tags r:id="rId1"/>
    </p:custDataLst>
    <p:extLst>
      <p:ext uri="{BB962C8B-B14F-4D97-AF65-F5344CB8AC3E}">
        <p14:creationId xmlns:p14="http://schemas.microsoft.com/office/powerpoint/2010/main" val="4196273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Yeshua Messiah Quoted Isaiah</a:t>
            </a:r>
            <a:endParaRPr lang="en-US" dirty="0"/>
          </a:p>
        </p:txBody>
      </p:sp>
      <p:sp>
        <p:nvSpPr>
          <p:cNvPr id="3" name="Content Placeholder 2"/>
          <p:cNvSpPr>
            <a:spLocks noGrp="1"/>
          </p:cNvSpPr>
          <p:nvPr>
            <p:ph idx="1"/>
          </p:nvPr>
        </p:nvSpPr>
        <p:spPr/>
        <p:txBody>
          <a:bodyPr>
            <a:normAutofit lnSpcReduction="10000"/>
          </a:bodyPr>
          <a:lstStyle/>
          <a:p>
            <a:pPr algn="ctr"/>
            <a:r>
              <a:rPr lang="en-US" i="1" dirty="0"/>
              <a:t>"Hypocrites! Well did Isaiah prophesy about you, saying: </a:t>
            </a:r>
          </a:p>
          <a:p>
            <a:pPr algn="ctr"/>
            <a:r>
              <a:rPr lang="en-US" i="1" dirty="0" smtClean="0"/>
              <a:t>'These </a:t>
            </a:r>
            <a:r>
              <a:rPr lang="en-US" i="1" dirty="0"/>
              <a:t>people draw near to Me with their mouth, And </a:t>
            </a:r>
            <a:r>
              <a:rPr lang="en-US" i="1" dirty="0" smtClean="0"/>
              <a:t> </a:t>
            </a:r>
            <a:r>
              <a:rPr lang="en-US" i="1" dirty="0"/>
              <a:t>honor Me with [their] lips, But their heart is far from Me. </a:t>
            </a:r>
            <a:endParaRPr lang="en-US" i="1" dirty="0" smtClean="0"/>
          </a:p>
          <a:p>
            <a:pPr algn="ctr"/>
            <a:r>
              <a:rPr lang="en-US" i="1" dirty="0"/>
              <a:t>And in vain they worship Me, Teaching [as] doctrines the commandments of men.' </a:t>
            </a:r>
            <a:r>
              <a:rPr lang="en-US" i="1" dirty="0" smtClean="0"/>
              <a:t>“</a:t>
            </a:r>
          </a:p>
          <a:p>
            <a:endParaRPr lang="en-US" dirty="0"/>
          </a:p>
          <a:p>
            <a:pPr algn="ctr"/>
            <a:r>
              <a:rPr lang="en-US" sz="1800" dirty="0" smtClean="0"/>
              <a:t>Matthew 14: 7-9</a:t>
            </a:r>
            <a:endParaRPr lang="en-US" sz="1800" dirty="0"/>
          </a:p>
        </p:txBody>
      </p:sp>
    </p:spTree>
    <p:extLst>
      <p:ext uri="{BB962C8B-B14F-4D97-AF65-F5344CB8AC3E}">
        <p14:creationId xmlns:p14="http://schemas.microsoft.com/office/powerpoint/2010/main" val="263790399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447800"/>
            <a:ext cx="6777317" cy="4384829"/>
          </a:xfrm>
        </p:spPr>
        <p:txBody>
          <a:bodyPr/>
          <a:lstStyle/>
          <a:p>
            <a:r>
              <a:rPr lang="en-US" i="1" dirty="0"/>
              <a:t>"You have said, 'It is vain to serve God; </a:t>
            </a:r>
            <a:endParaRPr lang="en-US" i="1" dirty="0" smtClean="0"/>
          </a:p>
          <a:p>
            <a:pPr marL="68580" indent="0">
              <a:buNone/>
            </a:pPr>
            <a:r>
              <a:rPr lang="en-US" i="1" dirty="0" smtClean="0"/>
              <a:t>     and </a:t>
            </a:r>
            <a:r>
              <a:rPr lang="en-US" i="1" dirty="0"/>
              <a:t>what profit is it that we have kept His charge, </a:t>
            </a:r>
            <a:r>
              <a:rPr lang="en-US" i="1" dirty="0" smtClean="0"/>
              <a:t>and </a:t>
            </a:r>
            <a:r>
              <a:rPr lang="en-US" i="1" dirty="0"/>
              <a:t>that we have walked in mourning before the LORD of hosts? </a:t>
            </a:r>
            <a:endParaRPr lang="en-US" i="1" dirty="0" smtClean="0"/>
          </a:p>
          <a:p>
            <a:endParaRPr lang="en-US" b="1" i="1" dirty="0" smtClean="0"/>
          </a:p>
          <a:p>
            <a:r>
              <a:rPr lang="en-US" i="1" dirty="0" smtClean="0"/>
              <a:t>'So </a:t>
            </a:r>
            <a:r>
              <a:rPr lang="en-US" i="1" dirty="0"/>
              <a:t>now we call the arrogant blessed; </a:t>
            </a:r>
            <a:endParaRPr lang="en-US" i="1" dirty="0" smtClean="0"/>
          </a:p>
          <a:p>
            <a:r>
              <a:rPr lang="en-US" i="1" dirty="0" smtClean="0"/>
              <a:t>not </a:t>
            </a:r>
            <a:r>
              <a:rPr lang="en-US" i="1" dirty="0"/>
              <a:t>only are the doers of wickedness built up </a:t>
            </a:r>
            <a:endParaRPr lang="en-US" i="1" dirty="0" smtClean="0"/>
          </a:p>
          <a:p>
            <a:r>
              <a:rPr lang="en-US" i="1" dirty="0" smtClean="0"/>
              <a:t>but </a:t>
            </a:r>
            <a:r>
              <a:rPr lang="en-US" i="1" dirty="0"/>
              <a:t>they also test God and escape.'"</a:t>
            </a:r>
            <a:r>
              <a:rPr lang="en-US" dirty="0"/>
              <a:t>  </a:t>
            </a:r>
          </a:p>
          <a:p>
            <a:endParaRPr lang="en-US" dirty="0"/>
          </a:p>
        </p:txBody>
      </p:sp>
      <p:pic>
        <p:nvPicPr>
          <p:cNvPr id="5122" name="Picture 2" descr="C:\Users\owner\AppData\Local\Microsoft\Windows\Temporary Internet Files\Content.IE5\I0V1U9CC\MC9000788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199" y="4301319"/>
            <a:ext cx="1895015" cy="23145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5667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4" end="4"/>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6777317" cy="4232429"/>
          </a:xfrm>
        </p:spPr>
        <p:txBody>
          <a:bodyPr/>
          <a:lstStyle/>
          <a:p>
            <a:pPr algn="ctr"/>
            <a:r>
              <a:rPr lang="en-US" i="1" dirty="0"/>
              <a:t>Then those who feared </a:t>
            </a:r>
            <a:r>
              <a:rPr lang="en-US" i="1" dirty="0" smtClean="0"/>
              <a:t>the </a:t>
            </a:r>
            <a:r>
              <a:rPr lang="en-US" i="1" dirty="0"/>
              <a:t>LORD </a:t>
            </a:r>
            <a:endParaRPr lang="en-US" i="1" dirty="0" smtClean="0"/>
          </a:p>
          <a:p>
            <a:pPr marL="68580" indent="0" algn="ctr">
              <a:buNone/>
            </a:pPr>
            <a:r>
              <a:rPr lang="en-US" i="1" dirty="0" smtClean="0"/>
              <a:t>spoke </a:t>
            </a:r>
            <a:r>
              <a:rPr lang="en-US" i="1" dirty="0"/>
              <a:t>to one another, </a:t>
            </a:r>
            <a:endParaRPr lang="en-US" i="1" dirty="0" smtClean="0"/>
          </a:p>
          <a:p>
            <a:pPr algn="ctr"/>
            <a:r>
              <a:rPr lang="en-US" i="1" dirty="0" smtClean="0"/>
              <a:t>and </a:t>
            </a:r>
            <a:r>
              <a:rPr lang="en-US" i="1" dirty="0"/>
              <a:t>the LORD gave attention and heard it, </a:t>
            </a:r>
            <a:endParaRPr lang="en-US" i="1" dirty="0" smtClean="0"/>
          </a:p>
          <a:p>
            <a:pPr algn="ctr"/>
            <a:endParaRPr lang="en-US" i="1" dirty="0"/>
          </a:p>
          <a:p>
            <a:pPr algn="ctr"/>
            <a:r>
              <a:rPr lang="en-US" i="1" dirty="0" smtClean="0"/>
              <a:t>and </a:t>
            </a:r>
            <a:r>
              <a:rPr lang="en-US" i="1" dirty="0"/>
              <a:t>a book of remembrance was written before Him </a:t>
            </a:r>
            <a:endParaRPr lang="en-US" i="1" dirty="0" smtClean="0"/>
          </a:p>
          <a:p>
            <a:pPr algn="ctr"/>
            <a:r>
              <a:rPr lang="en-US" i="1" dirty="0" smtClean="0"/>
              <a:t>for </a:t>
            </a:r>
            <a:r>
              <a:rPr lang="en-US" i="1" dirty="0"/>
              <a:t>those who fear the LORD and who esteem His name.</a:t>
            </a:r>
            <a:r>
              <a:rPr lang="en-US" dirty="0"/>
              <a:t>  </a:t>
            </a:r>
            <a:endParaRPr lang="en-US" dirty="0" smtClean="0"/>
          </a:p>
          <a:p>
            <a:pPr algn="ctr"/>
            <a:endParaRPr lang="en-US" sz="2000" dirty="0" smtClean="0"/>
          </a:p>
          <a:p>
            <a:pPr algn="ctr"/>
            <a:r>
              <a:rPr lang="en-US" sz="2000" dirty="0" err="1" smtClean="0"/>
              <a:t>Malachai</a:t>
            </a:r>
            <a:r>
              <a:rPr lang="en-US" sz="2000" dirty="0" smtClean="0"/>
              <a:t> </a:t>
            </a:r>
            <a:r>
              <a:rPr lang="en-US" sz="2000" dirty="0"/>
              <a:t>3: 14-16  (whole chapter for context)</a:t>
            </a:r>
          </a:p>
        </p:txBody>
      </p:sp>
    </p:spTree>
    <p:extLst>
      <p:ext uri="{BB962C8B-B14F-4D97-AF65-F5344CB8AC3E}">
        <p14:creationId xmlns:p14="http://schemas.microsoft.com/office/powerpoint/2010/main" val="4273667803"/>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447800"/>
            <a:ext cx="7109908" cy="4384829"/>
          </a:xfrm>
        </p:spPr>
        <p:txBody>
          <a:bodyPr>
            <a:normAutofit/>
          </a:bodyPr>
          <a:lstStyle/>
          <a:p>
            <a:pPr algn="r"/>
            <a:r>
              <a:rPr lang="en-US" i="1" dirty="0"/>
              <a:t>"Not everyone who says to Me, 'Lord, Lord,' shall enter the kingdom of heaven, but he who does the will of My Father in heaven. </a:t>
            </a:r>
            <a:endParaRPr lang="en-US" i="1" dirty="0" smtClean="0"/>
          </a:p>
          <a:p>
            <a:pPr algn="r"/>
            <a:endParaRPr lang="en-US" i="1" dirty="0"/>
          </a:p>
          <a:p>
            <a:pPr algn="r"/>
            <a:r>
              <a:rPr lang="en-US" i="1" dirty="0" smtClean="0"/>
              <a:t>"</a:t>
            </a:r>
            <a:r>
              <a:rPr lang="en-US" i="1" dirty="0"/>
              <a:t>Many will say to Me in that day, 'Lord, Lord, have we not prophesied in Your name, </a:t>
            </a:r>
            <a:endParaRPr lang="en-US" i="1" dirty="0" smtClean="0"/>
          </a:p>
          <a:p>
            <a:pPr marL="68580" indent="0" algn="r">
              <a:buNone/>
            </a:pPr>
            <a:r>
              <a:rPr lang="en-US" i="1" dirty="0" smtClean="0"/>
              <a:t>    cast </a:t>
            </a:r>
            <a:r>
              <a:rPr lang="en-US" i="1" dirty="0"/>
              <a:t>out demons in Your name</a:t>
            </a:r>
            <a:r>
              <a:rPr lang="en-US" i="1" dirty="0" smtClean="0"/>
              <a:t>, and </a:t>
            </a:r>
          </a:p>
          <a:p>
            <a:pPr marL="68580" indent="0" algn="r">
              <a:buNone/>
            </a:pPr>
            <a:r>
              <a:rPr lang="en-US" i="1" dirty="0"/>
              <a:t>d</a:t>
            </a:r>
            <a:r>
              <a:rPr lang="en-US" i="1" dirty="0" smtClean="0"/>
              <a:t>one many wonders in Your Name?’” </a:t>
            </a:r>
            <a:endParaRPr lang="en-US" i="1" dirty="0"/>
          </a:p>
          <a:p>
            <a:pPr marL="68580" indent="0" algn="r">
              <a:buNone/>
            </a:pPr>
            <a:r>
              <a:rPr lang="en-US" i="1" dirty="0" smtClean="0"/>
              <a:t>  </a:t>
            </a:r>
          </a:p>
          <a:p>
            <a:pPr marL="68580" indent="0" algn="r">
              <a:buNone/>
            </a:pPr>
            <a:r>
              <a:rPr lang="en-US" i="1" dirty="0"/>
              <a:t> </a:t>
            </a:r>
            <a:r>
              <a:rPr lang="en-US" i="1" dirty="0" smtClean="0"/>
              <a:t> </a:t>
            </a:r>
            <a:endParaRPr lang="en-US" dirty="0"/>
          </a:p>
        </p:txBody>
      </p:sp>
      <p:pic>
        <p:nvPicPr>
          <p:cNvPr id="4098" name="Picture 2" descr="C:\Users\owner\AppData\Local\Microsoft\Windows\Temporary Internet Files\Content.IE5\ZF3PY4IW\MC9004394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962400"/>
            <a:ext cx="2286000" cy="246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84517"/>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2800" i="1" dirty="0"/>
              <a:t>And then I will declare to them</a:t>
            </a:r>
            <a:r>
              <a:rPr lang="en-US" sz="2800" i="1" dirty="0" smtClean="0"/>
              <a:t>,</a:t>
            </a:r>
          </a:p>
          <a:p>
            <a:pPr marL="68580" indent="0" algn="ctr">
              <a:buNone/>
            </a:pPr>
            <a:r>
              <a:rPr lang="en-US" sz="2800" i="1" dirty="0" smtClean="0"/>
              <a:t> </a:t>
            </a:r>
            <a:r>
              <a:rPr lang="en-US" sz="2800" i="1" dirty="0"/>
              <a:t>'I never knew you; depart from Me</a:t>
            </a:r>
            <a:r>
              <a:rPr lang="en-US" sz="2800" i="1" dirty="0" smtClean="0"/>
              <a:t>,</a:t>
            </a:r>
          </a:p>
          <a:p>
            <a:pPr marL="68580" indent="0" algn="ctr">
              <a:buNone/>
            </a:pPr>
            <a:r>
              <a:rPr lang="en-US" sz="2800" i="1" dirty="0" smtClean="0"/>
              <a:t> </a:t>
            </a:r>
            <a:r>
              <a:rPr lang="en-US" sz="2800" i="1" dirty="0"/>
              <a:t>you who practice lawlessness!'</a:t>
            </a:r>
            <a:r>
              <a:rPr lang="en-US" sz="2800" dirty="0"/>
              <a:t> </a:t>
            </a:r>
            <a:endParaRPr lang="en-US" sz="2800" dirty="0" smtClean="0"/>
          </a:p>
          <a:p>
            <a:pPr algn="ctr"/>
            <a:endParaRPr lang="en-US" sz="2000" dirty="0" smtClean="0"/>
          </a:p>
          <a:p>
            <a:pPr algn="ctr"/>
            <a:r>
              <a:rPr lang="en-US" sz="2000" dirty="0" smtClean="0"/>
              <a:t>Matthew </a:t>
            </a:r>
            <a:r>
              <a:rPr lang="en-US" sz="2000" dirty="0"/>
              <a:t>7:21-23</a:t>
            </a:r>
          </a:p>
          <a:p>
            <a:endParaRPr lang="en-US" dirty="0"/>
          </a:p>
        </p:txBody>
      </p:sp>
    </p:spTree>
    <p:extLst>
      <p:ext uri="{BB962C8B-B14F-4D97-AF65-F5344CB8AC3E}">
        <p14:creationId xmlns:p14="http://schemas.microsoft.com/office/powerpoint/2010/main" val="1005681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Ignoring What Is Seen:  </a:t>
            </a:r>
            <a:br>
              <a:rPr lang="en-US" dirty="0" smtClean="0"/>
            </a:br>
            <a:r>
              <a:rPr lang="en-US" sz="3100" i="1" dirty="0" smtClean="0"/>
              <a:t>Excerpts from John 9     NKJV</a:t>
            </a:r>
            <a:endParaRPr lang="en-US" sz="3100" i="1" dirty="0"/>
          </a:p>
        </p:txBody>
      </p:sp>
      <p:sp>
        <p:nvSpPr>
          <p:cNvPr id="8" name="Content Placeholder 7"/>
          <p:cNvSpPr>
            <a:spLocks noGrp="1"/>
          </p:cNvSpPr>
          <p:nvPr>
            <p:ph idx="1"/>
          </p:nvPr>
        </p:nvSpPr>
        <p:spPr>
          <a:xfrm>
            <a:off x="1043492" y="2323652"/>
            <a:ext cx="7186108" cy="3508977"/>
          </a:xfrm>
        </p:spPr>
        <p:txBody>
          <a:bodyPr>
            <a:noAutofit/>
          </a:bodyPr>
          <a:lstStyle/>
          <a:p>
            <a:r>
              <a:rPr lang="en-US" sz="1800" i="1" dirty="0" smtClean="0"/>
              <a:t>He answered and said, A man  called Jesus made clay, and anointed my eyes, and said  to me, Go to the pool of Siloam, and wash. So I went and washed, and I received sight.      </a:t>
            </a:r>
            <a:endParaRPr lang="en-US" sz="1600" dirty="0" smtClean="0"/>
          </a:p>
          <a:p>
            <a:r>
              <a:rPr lang="en-US" sz="1800" i="1" dirty="0" smtClean="0"/>
              <a:t>Then said they to him, Where is he? He said, I do not know. </a:t>
            </a:r>
            <a:endParaRPr lang="en-US" sz="1400" dirty="0" smtClean="0"/>
          </a:p>
          <a:p>
            <a:r>
              <a:rPr lang="en-US" sz="1800" i="1" dirty="0"/>
              <a:t>They brought </a:t>
            </a:r>
            <a:r>
              <a:rPr lang="en-US" sz="1800" i="1" dirty="0" smtClean="0"/>
              <a:t> him who was formerly blind to </a:t>
            </a:r>
            <a:r>
              <a:rPr lang="en-US" sz="1800" i="1" dirty="0"/>
              <a:t>the </a:t>
            </a:r>
            <a:r>
              <a:rPr lang="en-US" sz="1800" i="1" dirty="0" smtClean="0"/>
              <a:t>Pharisees. </a:t>
            </a:r>
          </a:p>
          <a:p>
            <a:r>
              <a:rPr lang="en-US" sz="1800" i="1" dirty="0" smtClean="0"/>
              <a:t>Now it was a </a:t>
            </a:r>
            <a:r>
              <a:rPr lang="en-US" sz="1800" i="1" dirty="0" err="1" smtClean="0"/>
              <a:t>sabbath</a:t>
            </a:r>
            <a:r>
              <a:rPr lang="en-US" sz="1800" i="1" dirty="0" smtClean="0"/>
              <a:t> day when Jesus made the clay and opened his eyes.                                            </a:t>
            </a:r>
            <a:endParaRPr lang="en-US" sz="1600" dirty="0" smtClean="0"/>
          </a:p>
          <a:p>
            <a:r>
              <a:rPr lang="en-US" sz="1800" i="1" dirty="0" smtClean="0"/>
              <a:t>Then </a:t>
            </a:r>
            <a:r>
              <a:rPr lang="en-US" sz="1800" i="1" dirty="0"/>
              <a:t>the Pharisees also asked him </a:t>
            </a:r>
            <a:r>
              <a:rPr lang="en-US" sz="1800" i="1" dirty="0" smtClean="0"/>
              <a:t>again how </a:t>
            </a:r>
            <a:r>
              <a:rPr lang="en-US" sz="1800" i="1" dirty="0"/>
              <a:t>he had received his sight. He said </a:t>
            </a:r>
            <a:r>
              <a:rPr lang="en-US" sz="1800" i="1" dirty="0" smtClean="0"/>
              <a:t>to </a:t>
            </a:r>
            <a:r>
              <a:rPr lang="en-US" sz="1800" i="1" dirty="0"/>
              <a:t>them, </a:t>
            </a:r>
            <a:r>
              <a:rPr lang="en-US" sz="1800" i="1" dirty="0" smtClean="0"/>
              <a:t>“He </a:t>
            </a:r>
            <a:r>
              <a:rPr lang="en-US" sz="1800" i="1" dirty="0"/>
              <a:t>put clay </a:t>
            </a:r>
            <a:r>
              <a:rPr lang="en-US" sz="1800" i="1" dirty="0" smtClean="0"/>
              <a:t>on my </a:t>
            </a:r>
            <a:r>
              <a:rPr lang="en-US" sz="1800" i="1" dirty="0"/>
              <a:t>eyes, and I washed, and I</a:t>
            </a:r>
            <a:r>
              <a:rPr lang="en-US" sz="1800" i="1" dirty="0" smtClean="0"/>
              <a:t> </a:t>
            </a:r>
            <a:r>
              <a:rPr lang="en-US" sz="1800" i="1" dirty="0"/>
              <a:t>see</a:t>
            </a:r>
            <a:r>
              <a:rPr lang="en-US" sz="1800" i="1" dirty="0" smtClean="0"/>
              <a:t>.”   </a:t>
            </a:r>
            <a:endParaRPr lang="en-US" sz="1800" i="1" dirty="0"/>
          </a:p>
        </p:txBody>
      </p:sp>
    </p:spTree>
    <p:extLst>
      <p:ext uri="{BB962C8B-B14F-4D97-AF65-F5344CB8AC3E}">
        <p14:creationId xmlns:p14="http://schemas.microsoft.com/office/powerpoint/2010/main" val="1163426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 Virgins Parable</a:t>
            </a:r>
            <a:endParaRPr lang="en-US" dirty="0"/>
          </a:p>
        </p:txBody>
      </p:sp>
      <p:sp>
        <p:nvSpPr>
          <p:cNvPr id="3" name="Content Placeholder 2"/>
          <p:cNvSpPr>
            <a:spLocks noGrp="1"/>
          </p:cNvSpPr>
          <p:nvPr>
            <p:ph idx="1"/>
          </p:nvPr>
        </p:nvSpPr>
        <p:spPr>
          <a:xfrm>
            <a:off x="1043492" y="2323652"/>
            <a:ext cx="6777317" cy="3772348"/>
          </a:xfrm>
        </p:spPr>
        <p:txBody>
          <a:bodyPr>
            <a:normAutofit/>
          </a:bodyPr>
          <a:lstStyle/>
          <a:p>
            <a:r>
              <a:rPr lang="en-US" i="1" dirty="0"/>
              <a:t>And while they went to buy, the bridegroom came; and they that were ready went in with him to the marriage: and the door was shut. </a:t>
            </a:r>
            <a:endParaRPr lang="en-US" i="1" dirty="0" smtClean="0"/>
          </a:p>
          <a:p>
            <a:r>
              <a:rPr lang="en-US" i="1" dirty="0"/>
              <a:t>Afterward came also the other virgins, saying, Lord, Lord, open to us. </a:t>
            </a:r>
            <a:endParaRPr lang="en-US" i="1" dirty="0" smtClean="0"/>
          </a:p>
          <a:p>
            <a:r>
              <a:rPr lang="en-US" i="1" dirty="0"/>
              <a:t>But he answered and said, </a:t>
            </a:r>
            <a:endParaRPr lang="en-US" i="1" dirty="0" smtClean="0"/>
          </a:p>
          <a:p>
            <a:pPr marL="68580" indent="0">
              <a:buNone/>
            </a:pPr>
            <a:r>
              <a:rPr lang="en-US" i="1" dirty="0"/>
              <a:t> </a:t>
            </a:r>
            <a:r>
              <a:rPr lang="en-US" i="1" dirty="0" smtClean="0"/>
              <a:t>  </a:t>
            </a:r>
            <a:r>
              <a:rPr lang="en-US" i="1" dirty="0" smtClean="0"/>
              <a:t>Verily </a:t>
            </a:r>
            <a:r>
              <a:rPr lang="en-US" i="1" dirty="0"/>
              <a:t>I say unto you, I know you not</a:t>
            </a:r>
            <a:r>
              <a:rPr lang="en-US" i="1" dirty="0" smtClean="0"/>
              <a:t>.</a:t>
            </a:r>
          </a:p>
          <a:p>
            <a:pPr marL="68580" indent="0">
              <a:buNone/>
            </a:pPr>
            <a:r>
              <a:rPr lang="en-US" dirty="0"/>
              <a:t> </a:t>
            </a:r>
            <a:r>
              <a:rPr lang="en-US" dirty="0" smtClean="0"/>
              <a:t>   </a:t>
            </a:r>
            <a:r>
              <a:rPr lang="en-US" sz="2000" dirty="0" smtClean="0"/>
              <a:t>Matthew 25:10-12</a:t>
            </a:r>
            <a:endParaRPr lang="en-US" sz="2000" dirty="0"/>
          </a:p>
        </p:txBody>
      </p:sp>
      <p:pic>
        <p:nvPicPr>
          <p:cNvPr id="3075" name="Picture 3" descr="C:\Users\owner\AppData\Local\Microsoft\Windows\Temporary Internet Files\Content.IE5\A76IIHKT\MC9000898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016778"/>
            <a:ext cx="2082520" cy="22316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0234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Groups Waiting For Him</a:t>
            </a:r>
            <a:endParaRPr lang="en-US" dirty="0"/>
          </a:p>
        </p:txBody>
      </p:sp>
      <p:sp>
        <p:nvSpPr>
          <p:cNvPr id="3" name="Content Placeholder 2"/>
          <p:cNvSpPr>
            <a:spLocks noGrp="1"/>
          </p:cNvSpPr>
          <p:nvPr>
            <p:ph idx="1"/>
          </p:nvPr>
        </p:nvSpPr>
        <p:spPr/>
        <p:txBody>
          <a:bodyPr>
            <a:normAutofit/>
          </a:bodyPr>
          <a:lstStyle/>
          <a:p>
            <a:r>
              <a:rPr lang="en-US" sz="3200" dirty="0" smtClean="0"/>
              <a:t> </a:t>
            </a:r>
            <a:r>
              <a:rPr lang="en-US" sz="3200" dirty="0" smtClean="0">
                <a:solidFill>
                  <a:schemeClr val="tx1"/>
                </a:solidFill>
              </a:rPr>
              <a:t>Those who are waiting for Him doing what </a:t>
            </a:r>
            <a:r>
              <a:rPr lang="en-US" sz="3200" b="1" i="1" dirty="0" smtClean="0">
                <a:solidFill>
                  <a:schemeClr val="bg2">
                    <a:lumMod val="75000"/>
                  </a:schemeClr>
                </a:solidFill>
              </a:rPr>
              <a:t>people say </a:t>
            </a:r>
            <a:r>
              <a:rPr lang="en-US" sz="3200" dirty="0" smtClean="0">
                <a:solidFill>
                  <a:schemeClr val="tx1"/>
                </a:solidFill>
              </a:rPr>
              <a:t>is right.</a:t>
            </a:r>
          </a:p>
          <a:p>
            <a:endParaRPr lang="en-US" sz="3200" dirty="0" smtClean="0">
              <a:solidFill>
                <a:schemeClr val="tx1"/>
              </a:solidFill>
            </a:endParaRPr>
          </a:p>
          <a:p>
            <a:r>
              <a:rPr lang="en-US" sz="3200" dirty="0" smtClean="0">
                <a:solidFill>
                  <a:schemeClr val="tx1"/>
                </a:solidFill>
              </a:rPr>
              <a:t> Those who are waiting for Him doing what </a:t>
            </a:r>
            <a:r>
              <a:rPr lang="en-US" sz="3200" b="1" i="1" dirty="0" smtClean="0">
                <a:solidFill>
                  <a:schemeClr val="bg2">
                    <a:lumMod val="75000"/>
                  </a:schemeClr>
                </a:solidFill>
              </a:rPr>
              <a:t>His Word says</a:t>
            </a:r>
            <a:r>
              <a:rPr lang="en-US" sz="3200" b="1" i="1" dirty="0" smtClean="0">
                <a:solidFill>
                  <a:schemeClr val="tx1"/>
                </a:solidFill>
              </a:rPr>
              <a:t> </a:t>
            </a:r>
            <a:r>
              <a:rPr lang="en-US" sz="3200" dirty="0" smtClean="0">
                <a:solidFill>
                  <a:schemeClr val="tx1"/>
                </a:solidFill>
              </a:rPr>
              <a:t>is right.</a:t>
            </a:r>
            <a:endParaRPr lang="en-US" sz="3200" dirty="0">
              <a:solidFill>
                <a:schemeClr val="tx1"/>
              </a:solidFill>
            </a:endParaRPr>
          </a:p>
        </p:txBody>
      </p:sp>
    </p:spTree>
    <p:custDataLst>
      <p:tags r:id="rId1"/>
    </p:custDataLst>
    <p:extLst>
      <p:ext uri="{BB962C8B-B14F-4D97-AF65-F5344CB8AC3E}">
        <p14:creationId xmlns:p14="http://schemas.microsoft.com/office/powerpoint/2010/main" val="3643295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“least” or “out” ?</a:t>
            </a:r>
            <a:endParaRPr lang="en-US" dirty="0"/>
          </a:p>
        </p:txBody>
      </p:sp>
      <p:sp>
        <p:nvSpPr>
          <p:cNvPr id="3" name="Content Placeholder 2"/>
          <p:cNvSpPr>
            <a:spLocks noGrp="1"/>
          </p:cNvSpPr>
          <p:nvPr>
            <p:ph idx="1"/>
          </p:nvPr>
        </p:nvSpPr>
        <p:spPr>
          <a:xfrm>
            <a:off x="1043492" y="2323652"/>
            <a:ext cx="6777317" cy="4000948"/>
          </a:xfrm>
        </p:spPr>
        <p:txBody>
          <a:bodyPr/>
          <a:lstStyle/>
          <a:p>
            <a:pPr algn="ctr"/>
            <a:r>
              <a:rPr lang="en-US" sz="2800" i="1" dirty="0" smtClean="0"/>
              <a:t>Whoever </a:t>
            </a:r>
            <a:r>
              <a:rPr lang="en-US" sz="2800" i="1" dirty="0"/>
              <a:t>therefore </a:t>
            </a:r>
            <a:r>
              <a:rPr lang="en-US" sz="2800" i="1" dirty="0" smtClean="0"/>
              <a:t> breaks </a:t>
            </a:r>
            <a:r>
              <a:rPr lang="en-US" sz="2800" i="1" dirty="0"/>
              <a:t>one of </a:t>
            </a:r>
            <a:r>
              <a:rPr lang="en-US" sz="2800" i="1" dirty="0" smtClean="0"/>
              <a:t>the </a:t>
            </a:r>
            <a:r>
              <a:rPr lang="en-US" sz="2800" i="1" dirty="0"/>
              <a:t>least </a:t>
            </a:r>
            <a:r>
              <a:rPr lang="en-US" sz="2800" i="1" dirty="0" smtClean="0"/>
              <a:t>of these commandments</a:t>
            </a:r>
            <a:r>
              <a:rPr lang="en-US" sz="2800" i="1" dirty="0"/>
              <a:t>, and </a:t>
            </a:r>
            <a:r>
              <a:rPr lang="en-US" sz="2800" i="1" dirty="0" smtClean="0"/>
              <a:t>teaches </a:t>
            </a:r>
            <a:r>
              <a:rPr lang="en-US" sz="2800" i="1" dirty="0"/>
              <a:t>men so</a:t>
            </a:r>
            <a:r>
              <a:rPr lang="en-US" sz="2800" i="1" dirty="0" smtClean="0"/>
              <a:t>, </a:t>
            </a:r>
            <a:r>
              <a:rPr lang="en-US" sz="2800" i="1" dirty="0"/>
              <a:t>shall be called </a:t>
            </a:r>
            <a:r>
              <a:rPr lang="en-US" sz="2800" i="1" dirty="0" smtClean="0"/>
              <a:t>least </a:t>
            </a:r>
            <a:r>
              <a:rPr lang="en-US" sz="2800" i="1" dirty="0"/>
              <a:t>in the kingdom of heaven: </a:t>
            </a:r>
            <a:endParaRPr lang="en-US" sz="2800" i="1" dirty="0" smtClean="0"/>
          </a:p>
          <a:p>
            <a:pPr algn="ctr"/>
            <a:r>
              <a:rPr lang="en-US" sz="2800" i="1" dirty="0" smtClean="0"/>
              <a:t>but </a:t>
            </a:r>
            <a:r>
              <a:rPr lang="en-US" sz="2800" i="1" dirty="0" smtClean="0"/>
              <a:t>whoever  does </a:t>
            </a:r>
            <a:r>
              <a:rPr lang="en-US" sz="2800" i="1" dirty="0"/>
              <a:t>and </a:t>
            </a:r>
            <a:r>
              <a:rPr lang="en-US" sz="2800" i="1" dirty="0" smtClean="0"/>
              <a:t>teaches </a:t>
            </a:r>
            <a:r>
              <a:rPr lang="en-US" sz="2800" i="1" dirty="0"/>
              <a:t>[them], </a:t>
            </a:r>
            <a:r>
              <a:rPr lang="en-US" sz="2800" i="1" dirty="0" smtClean="0"/>
              <a:t>he shall </a:t>
            </a:r>
            <a:r>
              <a:rPr lang="en-US" sz="2800" i="1" dirty="0"/>
              <a:t>be called great in the kingdom of heaven. </a:t>
            </a:r>
            <a:endParaRPr lang="en-US" sz="2800" i="1" dirty="0" smtClean="0"/>
          </a:p>
          <a:p>
            <a:pPr algn="ctr"/>
            <a:endParaRPr lang="en-US" dirty="0"/>
          </a:p>
          <a:p>
            <a:pPr marL="68580" indent="0" algn="ctr">
              <a:buNone/>
            </a:pPr>
            <a:r>
              <a:rPr lang="en-US" sz="2000" dirty="0" smtClean="0"/>
              <a:t>Matthew 5:19</a:t>
            </a:r>
            <a:endParaRPr lang="en-US" sz="2000" dirty="0"/>
          </a:p>
        </p:txBody>
      </p:sp>
    </p:spTree>
    <p:extLst>
      <p:ext uri="{BB962C8B-B14F-4D97-AF65-F5344CB8AC3E}">
        <p14:creationId xmlns:p14="http://schemas.microsoft.com/office/powerpoint/2010/main" val="1662472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2800" i="1" dirty="0"/>
              <a:t>Then said the king to the servants, Bind him hand and foot, and take him away, and cast [him] into outer darkness; there shall be weeping and gnashing of teeth.</a:t>
            </a:r>
            <a:endParaRPr lang="en-US" sz="2800" dirty="0"/>
          </a:p>
          <a:p>
            <a:pPr algn="ctr"/>
            <a:endParaRPr lang="en-US" sz="2000" dirty="0" smtClean="0"/>
          </a:p>
          <a:p>
            <a:pPr algn="ctr"/>
            <a:endParaRPr lang="en-US" sz="2000" dirty="0"/>
          </a:p>
          <a:p>
            <a:pPr algn="ctr"/>
            <a:r>
              <a:rPr lang="en-US" sz="2000" dirty="0" smtClean="0"/>
              <a:t>Matthew </a:t>
            </a:r>
            <a:r>
              <a:rPr lang="en-US" sz="2000" dirty="0"/>
              <a:t>22:13 </a:t>
            </a:r>
          </a:p>
          <a:p>
            <a:endParaRPr lang="en-US" dirty="0"/>
          </a:p>
        </p:txBody>
      </p:sp>
    </p:spTree>
    <p:extLst>
      <p:ext uri="{BB962C8B-B14F-4D97-AF65-F5344CB8AC3E}">
        <p14:creationId xmlns:p14="http://schemas.microsoft.com/office/powerpoint/2010/main" val="339661924"/>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00200"/>
            <a:ext cx="6777317" cy="4232429"/>
          </a:xfrm>
        </p:spPr>
        <p:txBody>
          <a:bodyPr/>
          <a:lstStyle/>
          <a:p>
            <a:pPr algn="ctr"/>
            <a:r>
              <a:rPr lang="en-US" sz="2800" i="1" dirty="0"/>
              <a:t>There shall be weeping and gnashing of teeth, when ye shall see Abraham, and Isaac, and Jacob, and all the prophets, in the kingdom of God, </a:t>
            </a:r>
            <a:endParaRPr lang="en-US" sz="2800" i="1" dirty="0" smtClean="0"/>
          </a:p>
          <a:p>
            <a:pPr marL="68580" indent="0" algn="ctr">
              <a:buNone/>
            </a:pPr>
            <a:r>
              <a:rPr lang="en-US" sz="2800" i="1" dirty="0"/>
              <a:t> </a:t>
            </a:r>
            <a:r>
              <a:rPr lang="en-US" sz="2800" i="1" dirty="0" smtClean="0"/>
              <a:t> and </a:t>
            </a:r>
            <a:r>
              <a:rPr lang="en-US" sz="2800" i="1" dirty="0"/>
              <a:t>you [yourselves] thrust out.</a:t>
            </a:r>
            <a:endParaRPr lang="en-US" sz="2800" dirty="0"/>
          </a:p>
          <a:p>
            <a:pPr algn="ctr"/>
            <a:endParaRPr lang="en-US" sz="2000" dirty="0" smtClean="0"/>
          </a:p>
          <a:p>
            <a:pPr algn="ctr"/>
            <a:endParaRPr lang="en-US" sz="2000" dirty="0"/>
          </a:p>
          <a:p>
            <a:pPr algn="ctr"/>
            <a:r>
              <a:rPr lang="en-US" sz="2000" dirty="0" smtClean="0"/>
              <a:t>Luke </a:t>
            </a:r>
            <a:r>
              <a:rPr lang="en-US" sz="2000" dirty="0"/>
              <a:t>13:28</a:t>
            </a:r>
          </a:p>
          <a:p>
            <a:endParaRPr lang="en-US" dirty="0"/>
          </a:p>
        </p:txBody>
      </p:sp>
    </p:spTree>
    <p:extLst>
      <p:ext uri="{BB962C8B-B14F-4D97-AF65-F5344CB8AC3E}">
        <p14:creationId xmlns:p14="http://schemas.microsoft.com/office/powerpoint/2010/main" val="2452765523"/>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76400"/>
            <a:ext cx="6777317" cy="4156229"/>
          </a:xfrm>
        </p:spPr>
        <p:txBody>
          <a:bodyPr>
            <a:noAutofit/>
          </a:bodyPr>
          <a:lstStyle/>
          <a:p>
            <a:pPr algn="ctr"/>
            <a:r>
              <a:rPr lang="en-US" sz="2800" i="1" dirty="0"/>
              <a:t>The Spirit of the LORD will rest on Him, </a:t>
            </a:r>
            <a:endParaRPr lang="en-US" sz="2800" i="1" dirty="0" smtClean="0"/>
          </a:p>
          <a:p>
            <a:pPr algn="ctr"/>
            <a:r>
              <a:rPr lang="en-US" sz="2800" i="1" dirty="0" smtClean="0"/>
              <a:t>The </a:t>
            </a:r>
            <a:r>
              <a:rPr lang="en-US" sz="2800" i="1" dirty="0"/>
              <a:t>spirit of wisdom and understanding, The spirit of counsel and strength</a:t>
            </a:r>
            <a:r>
              <a:rPr lang="en-US" sz="2800" i="1" dirty="0" smtClean="0"/>
              <a:t>,</a:t>
            </a:r>
          </a:p>
          <a:p>
            <a:pPr algn="ctr"/>
            <a:r>
              <a:rPr lang="en-US" sz="2800" i="1" dirty="0" smtClean="0"/>
              <a:t> </a:t>
            </a:r>
            <a:r>
              <a:rPr lang="en-US" sz="2800" i="1" dirty="0"/>
              <a:t>The spirit of knowledge and the fear of the LORD. </a:t>
            </a:r>
            <a:endParaRPr lang="en-US" sz="2800" i="1" dirty="0" smtClean="0"/>
          </a:p>
          <a:p>
            <a:pPr algn="ctr"/>
            <a:r>
              <a:rPr lang="en-US" sz="2800" i="1" dirty="0" smtClean="0"/>
              <a:t>And </a:t>
            </a:r>
            <a:r>
              <a:rPr lang="en-US" sz="2800" i="1" dirty="0"/>
              <a:t>He will delight in the fear of the LORD, </a:t>
            </a:r>
            <a:endParaRPr lang="en-US" sz="2800" dirty="0"/>
          </a:p>
        </p:txBody>
      </p:sp>
    </p:spTree>
    <p:extLst>
      <p:ext uri="{BB962C8B-B14F-4D97-AF65-F5344CB8AC3E}">
        <p14:creationId xmlns:p14="http://schemas.microsoft.com/office/powerpoint/2010/main" val="3435098727"/>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00200"/>
            <a:ext cx="6777317" cy="4232429"/>
          </a:xfrm>
        </p:spPr>
        <p:txBody>
          <a:bodyPr/>
          <a:lstStyle/>
          <a:p>
            <a:pPr algn="ctr"/>
            <a:r>
              <a:rPr lang="en-US" i="1" dirty="0" smtClean="0"/>
              <a:t> </a:t>
            </a:r>
            <a:r>
              <a:rPr lang="en-US" i="1" dirty="0"/>
              <a:t>And He will not judge by what His eyes see, Nor make a decision by what His ears hear; </a:t>
            </a:r>
            <a:endParaRPr lang="en-US" i="1" dirty="0" smtClean="0"/>
          </a:p>
          <a:p>
            <a:pPr algn="ctr"/>
            <a:r>
              <a:rPr lang="en-US" i="1" dirty="0" smtClean="0"/>
              <a:t>But </a:t>
            </a:r>
            <a:r>
              <a:rPr lang="en-US" i="1" dirty="0"/>
              <a:t>with righteousness He will judge the poor, And decide with fairness for the afflicted of the earth; </a:t>
            </a:r>
            <a:endParaRPr lang="en-US" i="1" dirty="0" smtClean="0"/>
          </a:p>
          <a:p>
            <a:pPr algn="ctr"/>
            <a:r>
              <a:rPr lang="en-US" i="1" dirty="0" smtClean="0"/>
              <a:t>And </a:t>
            </a:r>
            <a:r>
              <a:rPr lang="en-US" i="1" dirty="0"/>
              <a:t>He will strike the earth with the rod of His mouth, And with the breath of His lips He will slay the wicked.</a:t>
            </a:r>
            <a:r>
              <a:rPr lang="en-US" dirty="0"/>
              <a:t> </a:t>
            </a:r>
            <a:endParaRPr lang="en-US" dirty="0" smtClean="0"/>
          </a:p>
          <a:p>
            <a:pPr algn="ctr"/>
            <a:endParaRPr lang="en-US" dirty="0"/>
          </a:p>
          <a:p>
            <a:pPr algn="ctr"/>
            <a:r>
              <a:rPr lang="en-US" dirty="0" smtClean="0"/>
              <a:t> </a:t>
            </a:r>
            <a:r>
              <a:rPr lang="en-US" sz="2000" dirty="0"/>
              <a:t>Isaiah 11:2-4</a:t>
            </a:r>
          </a:p>
          <a:p>
            <a:endParaRPr lang="en-US" dirty="0"/>
          </a:p>
        </p:txBody>
      </p:sp>
    </p:spTree>
    <p:extLst>
      <p:ext uri="{BB962C8B-B14F-4D97-AF65-F5344CB8AC3E}">
        <p14:creationId xmlns:p14="http://schemas.microsoft.com/office/powerpoint/2010/main" val="2389728921"/>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“Vow” comes from “Seven”</a:t>
            </a:r>
            <a:endParaRPr lang="en-US" dirty="0"/>
          </a:p>
        </p:txBody>
      </p:sp>
      <p:sp>
        <p:nvSpPr>
          <p:cNvPr id="3" name="Content Placeholder 2"/>
          <p:cNvSpPr>
            <a:spLocks noGrp="1"/>
          </p:cNvSpPr>
          <p:nvPr>
            <p:ph idx="1"/>
          </p:nvPr>
        </p:nvSpPr>
        <p:spPr>
          <a:xfrm>
            <a:off x="1043492" y="2323652"/>
            <a:ext cx="6777317" cy="3924748"/>
          </a:xfrm>
        </p:spPr>
        <p:txBody>
          <a:bodyPr>
            <a:normAutofit fontScale="92500" lnSpcReduction="10000"/>
          </a:bodyPr>
          <a:lstStyle/>
          <a:p>
            <a:pPr algn="ctr"/>
            <a:r>
              <a:rPr lang="en-US" sz="2800" i="1" dirty="0"/>
              <a:t>"</a:t>
            </a:r>
            <a:r>
              <a:rPr lang="en-US" sz="3000" i="1" dirty="0"/>
              <a:t>He who has an ear, let him hear what the Spirit says to the churches. </a:t>
            </a:r>
            <a:endParaRPr lang="en-US" sz="3000" i="1" dirty="0" smtClean="0"/>
          </a:p>
          <a:p>
            <a:pPr algn="ctr"/>
            <a:r>
              <a:rPr lang="en-US" sz="3000" i="1" dirty="0" smtClean="0"/>
              <a:t>To </a:t>
            </a:r>
            <a:r>
              <a:rPr lang="en-US" sz="3000" i="1" dirty="0"/>
              <a:t>him who overcomes I will give to eat from the tree of life, </a:t>
            </a:r>
            <a:endParaRPr lang="en-US" sz="3000" i="1" dirty="0" smtClean="0"/>
          </a:p>
          <a:p>
            <a:pPr algn="ctr"/>
            <a:r>
              <a:rPr lang="en-US" sz="3000" i="1" dirty="0" smtClean="0"/>
              <a:t>which </a:t>
            </a:r>
            <a:r>
              <a:rPr lang="en-US" sz="3000" i="1" dirty="0"/>
              <a:t>is in the midst of the Paradise of God." '</a:t>
            </a:r>
            <a:r>
              <a:rPr lang="en-US" sz="3000" dirty="0"/>
              <a:t> </a:t>
            </a:r>
            <a:endParaRPr lang="en-US" sz="3000" dirty="0" smtClean="0"/>
          </a:p>
          <a:p>
            <a:pPr algn="ctr"/>
            <a:endParaRPr lang="en-US" dirty="0" smtClean="0"/>
          </a:p>
          <a:p>
            <a:pPr algn="ctr"/>
            <a:endParaRPr lang="en-US" dirty="0"/>
          </a:p>
          <a:p>
            <a:pPr algn="ctr"/>
            <a:r>
              <a:rPr lang="en-US" dirty="0" smtClean="0"/>
              <a:t> </a:t>
            </a:r>
            <a:r>
              <a:rPr lang="en-US" sz="2000" dirty="0"/>
              <a:t>Revelation 2:7</a:t>
            </a:r>
          </a:p>
          <a:p>
            <a:endParaRPr lang="en-US" dirty="0"/>
          </a:p>
        </p:txBody>
      </p:sp>
      <p:pic>
        <p:nvPicPr>
          <p:cNvPr id="2050" name="Picture 2" descr="C:\Users\owner\AppData\Local\Microsoft\Windows\Temporary Internet Files\Content.IE5\I0V1U9CC\MC9004345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572000"/>
            <a:ext cx="1517513" cy="169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38105"/>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76400"/>
            <a:ext cx="6777317" cy="4156229"/>
          </a:xfrm>
        </p:spPr>
        <p:txBody>
          <a:bodyPr/>
          <a:lstStyle/>
          <a:p>
            <a:r>
              <a:rPr lang="en-US" sz="2800" dirty="0"/>
              <a:t>Those who know Him and are known by Him, who walk in His ways, </a:t>
            </a:r>
            <a:endParaRPr lang="en-US" sz="2800" dirty="0" smtClean="0"/>
          </a:p>
          <a:p>
            <a:r>
              <a:rPr lang="en-US" sz="2800" dirty="0" smtClean="0"/>
              <a:t>keeping </a:t>
            </a:r>
            <a:r>
              <a:rPr lang="en-US" sz="2800" dirty="0"/>
              <a:t>His Torah and His Feasts will have an ear to hear and they will look to the heavens and see the signs of His return, </a:t>
            </a:r>
            <a:endParaRPr lang="en-US" sz="2800" dirty="0" smtClean="0"/>
          </a:p>
          <a:p>
            <a:r>
              <a:rPr lang="en-US" sz="2800" dirty="0" smtClean="0"/>
              <a:t>not </a:t>
            </a:r>
            <a:r>
              <a:rPr lang="en-US" sz="2800" dirty="0"/>
              <a:t>being surprised or frightened when the Day of the Lord arrives. </a:t>
            </a:r>
          </a:p>
          <a:p>
            <a:endParaRPr lang="en-US" dirty="0"/>
          </a:p>
        </p:txBody>
      </p:sp>
    </p:spTree>
    <p:extLst>
      <p:ext uri="{BB962C8B-B14F-4D97-AF65-F5344CB8AC3E}">
        <p14:creationId xmlns:p14="http://schemas.microsoft.com/office/powerpoint/2010/main" val="588772916"/>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724936"/>
          </a:xfrm>
        </p:spPr>
        <p:txBody>
          <a:bodyPr/>
          <a:lstStyle/>
          <a:p>
            <a:r>
              <a:rPr lang="en-US" dirty="0" smtClean="0"/>
              <a:t>Back to the Garden As A Bride</a:t>
            </a:r>
            <a:endParaRPr lang="en-US" dirty="0"/>
          </a:p>
        </p:txBody>
      </p:sp>
      <p:sp>
        <p:nvSpPr>
          <p:cNvPr id="3" name="Content Placeholder 2"/>
          <p:cNvSpPr>
            <a:spLocks noGrp="1"/>
          </p:cNvSpPr>
          <p:nvPr>
            <p:ph sz="quarter" idx="13"/>
          </p:nvPr>
        </p:nvSpPr>
        <p:spPr/>
        <p:txBody>
          <a:bodyPr/>
          <a:lstStyle/>
          <a:p>
            <a:r>
              <a:rPr lang="en-US" dirty="0"/>
              <a:t>Those who hear with their ears and obey will have the right to eat from the Tree of Life in the Garden. </a:t>
            </a:r>
          </a:p>
          <a:p>
            <a:r>
              <a:rPr lang="en-US" dirty="0"/>
              <a:t>There is yet time to be prepared with the Light.   	</a:t>
            </a:r>
          </a:p>
          <a:p>
            <a:endParaRPr lang="en-US" dirty="0"/>
          </a:p>
        </p:txBody>
      </p:sp>
      <p:pic>
        <p:nvPicPr>
          <p:cNvPr id="16386" name="Picture 2" descr="C:\Users\owner\AppData\Local\Microsoft\Windows\Temporary Internet Files\Content.IE5\UGP546JL\MC900083467[1].wmf"/>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148360" y="1819834"/>
            <a:ext cx="3005039" cy="374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9351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19200"/>
            <a:ext cx="6777317" cy="4613429"/>
          </a:xfrm>
        </p:spPr>
        <p:txBody>
          <a:bodyPr>
            <a:normAutofit/>
          </a:bodyPr>
          <a:lstStyle/>
          <a:p>
            <a:r>
              <a:rPr lang="en-US" sz="2000" i="1" dirty="0" smtClean="0"/>
              <a:t>Therefore some of the Pharisees said, “This man Is not from God, because he does not keep the </a:t>
            </a:r>
            <a:r>
              <a:rPr lang="en-US" sz="2000" i="1" dirty="0"/>
              <a:t>S</a:t>
            </a:r>
            <a:r>
              <a:rPr lang="en-US" sz="2000" i="1" dirty="0" smtClean="0"/>
              <a:t>abbath.” Others said, How can a man who is a sinner do such signs? And there was a division among them.</a:t>
            </a:r>
          </a:p>
          <a:p>
            <a:endParaRPr lang="en-US" sz="2000" i="1" dirty="0" smtClean="0"/>
          </a:p>
          <a:p>
            <a:r>
              <a:rPr lang="en-US" sz="2000" i="1" dirty="0" smtClean="0"/>
              <a:t>They said to the blind man again,” What do you say about  him, because he opened your eyes? “ “He said, He is a prophet.”</a:t>
            </a:r>
          </a:p>
          <a:p>
            <a:endParaRPr lang="en-US" sz="2000" i="1" dirty="0" smtClean="0"/>
          </a:p>
          <a:p>
            <a:r>
              <a:rPr lang="en-US" sz="2000" i="1" dirty="0" smtClean="0"/>
              <a:t>But the Jews did not believe concerning him, that he had been blind, and received his sight, until they called the parents of him that had received his sight.</a:t>
            </a:r>
            <a:endParaRPr lang="en-US" sz="2000" i="1" dirty="0"/>
          </a:p>
        </p:txBody>
      </p:sp>
    </p:spTree>
    <p:extLst>
      <p:ext uri="{BB962C8B-B14F-4D97-AF65-F5344CB8AC3E}">
        <p14:creationId xmlns:p14="http://schemas.microsoft.com/office/powerpoint/2010/main" val="3112067170"/>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33365" y="2514600"/>
            <a:ext cx="3313355" cy="1219200"/>
          </a:xfrm>
        </p:spPr>
        <p:txBody>
          <a:bodyPr>
            <a:normAutofit fontScale="90000"/>
          </a:bodyPr>
          <a:lstStyle/>
          <a:p>
            <a:r>
              <a:rPr lang="en-US" sz="2000" dirty="0" smtClean="0"/>
              <a:t>Be Blessed and Strengthened in our Messiah!</a:t>
            </a:r>
            <a:br>
              <a:rPr lang="en-US" sz="2000" dirty="0" smtClean="0"/>
            </a:br>
            <a:r>
              <a:rPr lang="en-US" sz="2000" dirty="0" smtClean="0"/>
              <a:t/>
            </a:r>
            <a:br>
              <a:rPr lang="en-US" sz="2000" dirty="0" smtClean="0"/>
            </a:br>
            <a:r>
              <a:rPr lang="en-US" sz="2000" i="1" dirty="0" smtClean="0"/>
              <a:t>Barbara L. Klika, MSW</a:t>
            </a:r>
            <a:r>
              <a:rPr lang="en-US" sz="2000" dirty="0" smtClean="0"/>
              <a:t/>
            </a:r>
            <a:br>
              <a:rPr lang="en-US" sz="2000" dirty="0" smtClean="0"/>
            </a:br>
            <a:r>
              <a:rPr lang="en-US" sz="2000" dirty="0" smtClean="0"/>
              <a:t>Undershepherd</a:t>
            </a:r>
            <a:endParaRPr lang="en-US" sz="2000" dirty="0"/>
          </a:p>
        </p:txBody>
      </p:sp>
      <p:sp>
        <p:nvSpPr>
          <p:cNvPr id="6" name="Subtitle 5"/>
          <p:cNvSpPr>
            <a:spLocks noGrp="1"/>
          </p:cNvSpPr>
          <p:nvPr>
            <p:ph type="subTitle" idx="1"/>
          </p:nvPr>
        </p:nvSpPr>
        <p:spPr>
          <a:xfrm>
            <a:off x="4733365" y="3886200"/>
            <a:ext cx="3309803" cy="1981200"/>
          </a:xfrm>
        </p:spPr>
        <p:txBody>
          <a:bodyPr>
            <a:normAutofit fontScale="85000" lnSpcReduction="10000"/>
          </a:bodyPr>
          <a:lstStyle/>
          <a:p>
            <a:r>
              <a:rPr lang="en-US" dirty="0" smtClean="0"/>
              <a:t>Set Apart Ministries, Inc.</a:t>
            </a:r>
          </a:p>
          <a:p>
            <a:r>
              <a:rPr lang="en-US" dirty="0" smtClean="0"/>
              <a:t>P. O. Box 5584</a:t>
            </a:r>
          </a:p>
          <a:p>
            <a:r>
              <a:rPr lang="en-US" dirty="0" smtClean="0"/>
              <a:t>De Pere, WI  54115</a:t>
            </a:r>
          </a:p>
          <a:p>
            <a:r>
              <a:rPr lang="en-US" dirty="0" smtClean="0"/>
              <a:t>(920) 336-7005</a:t>
            </a:r>
          </a:p>
          <a:p>
            <a:r>
              <a:rPr lang="en-US" dirty="0" smtClean="0">
                <a:hlinkClick r:id="rId2"/>
              </a:rPr>
              <a:t>info@set-apart-ministries.org</a:t>
            </a:r>
            <a:endParaRPr lang="en-US" dirty="0" smtClean="0"/>
          </a:p>
          <a:p>
            <a:endParaRPr lang="en-US" dirty="0" smtClean="0">
              <a:hlinkClick r:id="rId3"/>
            </a:endParaRPr>
          </a:p>
          <a:p>
            <a:r>
              <a:rPr lang="en-US" dirty="0" smtClean="0">
                <a:hlinkClick r:id="rId3"/>
              </a:rPr>
              <a:t>http://www.set-apart-ministries.org</a:t>
            </a:r>
            <a:r>
              <a:rPr lang="en-US" dirty="0" smtClean="0"/>
              <a:t> </a:t>
            </a:r>
            <a:endParaRPr lang="en-US" dirty="0"/>
          </a:p>
          <a:p>
            <a:endParaRPr lang="en-US" dirty="0" smtClean="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931" y="838200"/>
            <a:ext cx="3276600" cy="1287235"/>
          </a:xfrm>
          <a:prstGeom prst="rect">
            <a:avLst/>
          </a:prstGeom>
        </p:spPr>
      </p:pic>
    </p:spTree>
    <p:extLst>
      <p:ext uri="{BB962C8B-B14F-4D97-AF65-F5344CB8AC3E}">
        <p14:creationId xmlns:p14="http://schemas.microsoft.com/office/powerpoint/2010/main" val="41905933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33365" y="2708476"/>
            <a:ext cx="3313355" cy="1025324"/>
          </a:xfrm>
        </p:spPr>
        <p:txBody>
          <a:bodyPr/>
          <a:lstStyle/>
          <a:p>
            <a:r>
              <a:rPr lang="en-US" dirty="0" smtClean="0"/>
              <a:t>Addendum</a:t>
            </a:r>
            <a:endParaRPr lang="en-US" dirty="0"/>
          </a:p>
        </p:txBody>
      </p:sp>
      <p:sp>
        <p:nvSpPr>
          <p:cNvPr id="5" name="Subtitle 4"/>
          <p:cNvSpPr>
            <a:spLocks noGrp="1"/>
          </p:cNvSpPr>
          <p:nvPr>
            <p:ph type="subTitle" idx="1"/>
          </p:nvPr>
        </p:nvSpPr>
        <p:spPr>
          <a:xfrm>
            <a:off x="4733365" y="3886200"/>
            <a:ext cx="3309803" cy="2057400"/>
          </a:xfrm>
        </p:spPr>
        <p:txBody>
          <a:bodyPr>
            <a:normAutofit lnSpcReduction="10000"/>
          </a:bodyPr>
          <a:lstStyle/>
          <a:p>
            <a:r>
              <a:rPr lang="en-US" dirty="0" smtClean="0"/>
              <a:t>*Prophecy/Astronomy Teachings</a:t>
            </a:r>
          </a:p>
          <a:p>
            <a:r>
              <a:rPr lang="en-US" dirty="0" smtClean="0"/>
              <a:t>*Photography of Blood Red    Moon eclipse</a:t>
            </a:r>
          </a:p>
          <a:p>
            <a:r>
              <a:rPr lang="en-US" dirty="0" smtClean="0"/>
              <a:t>*Blood Red Moon References</a:t>
            </a:r>
          </a:p>
          <a:p>
            <a:r>
              <a:rPr lang="en-US" dirty="0" smtClean="0"/>
              <a:t>* Set Apart Ministries Related Teachings </a:t>
            </a:r>
          </a:p>
          <a:p>
            <a:endParaRPr lang="en-US" dirty="0"/>
          </a:p>
        </p:txBody>
      </p:sp>
    </p:spTree>
    <p:extLst>
      <p:ext uri="{BB962C8B-B14F-4D97-AF65-F5344CB8AC3E}">
        <p14:creationId xmlns:p14="http://schemas.microsoft.com/office/powerpoint/2010/main" val="35151917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Prophecy and Astronomy</a:t>
            </a:r>
            <a:endParaRPr lang="en-US" dirty="0"/>
          </a:p>
        </p:txBody>
      </p:sp>
      <p:sp>
        <p:nvSpPr>
          <p:cNvPr id="3" name="Content Placeholder 2"/>
          <p:cNvSpPr>
            <a:spLocks noGrp="1"/>
          </p:cNvSpPr>
          <p:nvPr>
            <p:ph idx="1"/>
          </p:nvPr>
        </p:nvSpPr>
        <p:spPr>
          <a:xfrm>
            <a:off x="1043492" y="1981200"/>
            <a:ext cx="6777317" cy="4191000"/>
          </a:xfrm>
        </p:spPr>
        <p:txBody>
          <a:bodyPr>
            <a:normAutofit lnSpcReduction="10000"/>
          </a:bodyPr>
          <a:lstStyle/>
          <a:p>
            <a:r>
              <a:rPr lang="en-US" b="1" dirty="0" smtClean="0"/>
              <a:t>Daniel’s Timeline </a:t>
            </a:r>
            <a:r>
              <a:rPr lang="en-US" sz="1800" i="1" dirty="0" smtClean="0"/>
              <a:t> 2001 but did not publically release until 2005  </a:t>
            </a:r>
            <a:r>
              <a:rPr lang="en-US" sz="1800" dirty="0" smtClean="0">
                <a:hlinkClick r:id="rId2"/>
              </a:rPr>
              <a:t>www.danielstimeline.com</a:t>
            </a:r>
            <a:endParaRPr lang="en-US" sz="1800" dirty="0" smtClean="0"/>
          </a:p>
          <a:p>
            <a:r>
              <a:rPr lang="en-US" b="1" dirty="0"/>
              <a:t>Blood Red Moons </a:t>
            </a:r>
            <a:r>
              <a:rPr lang="en-US" sz="1800" i="1" dirty="0" smtClean="0"/>
              <a:t>Pastor Mark </a:t>
            </a:r>
            <a:r>
              <a:rPr lang="en-US" sz="1800" i="1" dirty="0" err="1" smtClean="0"/>
              <a:t>Bilitz</a:t>
            </a:r>
            <a:r>
              <a:rPr lang="en-US" sz="1800" i="1" dirty="0" smtClean="0"/>
              <a:t> from 2008 </a:t>
            </a:r>
            <a:r>
              <a:rPr lang="en-US" sz="1800" dirty="0">
                <a:hlinkClick r:id="rId3"/>
              </a:rPr>
              <a:t>http://</a:t>
            </a:r>
            <a:r>
              <a:rPr lang="en-US" sz="1800" dirty="0" smtClean="0">
                <a:hlinkClick r:id="rId3"/>
              </a:rPr>
              <a:t>www.youtube.com/watch?v=vi78PmRX46Y&amp;feature=related</a:t>
            </a:r>
            <a:r>
              <a:rPr lang="en-US" sz="1800" dirty="0" smtClean="0"/>
              <a:t> </a:t>
            </a:r>
            <a:endParaRPr lang="en-US" dirty="0" smtClean="0"/>
          </a:p>
          <a:p>
            <a:r>
              <a:rPr lang="en-US" sz="2000" b="1" i="1" dirty="0" smtClean="0">
                <a:solidFill>
                  <a:schemeClr val="bg2">
                    <a:lumMod val="75000"/>
                  </a:schemeClr>
                </a:solidFill>
              </a:rPr>
              <a:t>These two previous teachings use the Hillel II Traditional Feast Days Calendar to establish the Feast Days.</a:t>
            </a:r>
            <a:endParaRPr lang="en-US" sz="2000" b="1" i="1" dirty="0">
              <a:solidFill>
                <a:schemeClr val="bg2">
                  <a:lumMod val="75000"/>
                </a:schemeClr>
              </a:solidFill>
            </a:endParaRPr>
          </a:p>
          <a:p>
            <a:pPr marL="68580" indent="0">
              <a:buNone/>
            </a:pPr>
            <a:endParaRPr lang="en-US" sz="700" dirty="0" smtClean="0"/>
          </a:p>
          <a:p>
            <a:r>
              <a:rPr lang="en-US" b="1" dirty="0" smtClean="0"/>
              <a:t>End of Days Series  </a:t>
            </a:r>
            <a:r>
              <a:rPr lang="en-US" sz="1800" i="1" dirty="0" smtClean="0"/>
              <a:t>Psalm 119 Ministries- 2010-2012 Release of Findings  </a:t>
            </a:r>
            <a:r>
              <a:rPr lang="en-US" sz="1800" i="1" dirty="0" smtClean="0">
                <a:hlinkClick r:id="rId4"/>
              </a:rPr>
              <a:t>http://</a:t>
            </a:r>
            <a:r>
              <a:rPr lang="en-US" sz="1800" dirty="0" smtClean="0">
                <a:hlinkClick r:id="rId4"/>
              </a:rPr>
              <a:t>www.testeverything.ne</a:t>
            </a:r>
            <a:r>
              <a:rPr lang="en-US" sz="2000" dirty="0" smtClean="0">
                <a:hlinkClick r:id="rId4"/>
              </a:rPr>
              <a:t>t</a:t>
            </a:r>
            <a:r>
              <a:rPr lang="en-US" sz="2000" dirty="0" smtClean="0"/>
              <a:t> </a:t>
            </a:r>
          </a:p>
          <a:p>
            <a:r>
              <a:rPr lang="en-US" sz="2000" b="1" dirty="0" smtClean="0">
                <a:solidFill>
                  <a:schemeClr val="bg2">
                    <a:lumMod val="75000"/>
                  </a:schemeClr>
                </a:solidFill>
              </a:rPr>
              <a:t>This teaching uses the conjunction and sighting of the New Moon to establish the dates of the Feast Days.</a:t>
            </a:r>
          </a:p>
          <a:p>
            <a:endParaRPr lang="en-US" dirty="0"/>
          </a:p>
        </p:txBody>
      </p:sp>
    </p:spTree>
    <p:extLst>
      <p:ext uri="{BB962C8B-B14F-4D97-AF65-F5344CB8AC3E}">
        <p14:creationId xmlns:p14="http://schemas.microsoft.com/office/powerpoint/2010/main" val="3013997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Darkened Sun and Blood Red Moon References</a:t>
            </a:r>
            <a:endParaRPr lang="en-US" dirty="0"/>
          </a:p>
        </p:txBody>
      </p:sp>
      <p:sp>
        <p:nvSpPr>
          <p:cNvPr id="3" name="Content Placeholder 2"/>
          <p:cNvSpPr>
            <a:spLocks noGrp="1"/>
          </p:cNvSpPr>
          <p:nvPr>
            <p:ph idx="1"/>
          </p:nvPr>
        </p:nvSpPr>
        <p:spPr>
          <a:xfrm>
            <a:off x="1043492" y="2323652"/>
            <a:ext cx="6777317" cy="3848548"/>
          </a:xfrm>
        </p:spPr>
        <p:txBody>
          <a:bodyPr>
            <a:normAutofit fontScale="77500" lnSpcReduction="20000"/>
          </a:bodyPr>
          <a:lstStyle/>
          <a:p>
            <a:pPr algn="ctr"/>
            <a:r>
              <a:rPr lang="en-US" i="1" dirty="0"/>
              <a:t>The </a:t>
            </a:r>
            <a:r>
              <a:rPr lang="en-US" b="1" i="1" dirty="0"/>
              <a:t>sun shall be turned into darkness</a:t>
            </a:r>
            <a:r>
              <a:rPr lang="en-US" i="1" dirty="0"/>
              <a:t>, and the </a:t>
            </a:r>
            <a:r>
              <a:rPr lang="en-US" b="1" i="1" dirty="0"/>
              <a:t>moon into blood</a:t>
            </a:r>
            <a:r>
              <a:rPr lang="en-US" i="1" dirty="0"/>
              <a:t>, </a:t>
            </a:r>
            <a:endParaRPr lang="en-US" i="1" dirty="0" smtClean="0"/>
          </a:p>
          <a:p>
            <a:pPr marL="68580" indent="0" algn="ctr">
              <a:buNone/>
            </a:pPr>
            <a:r>
              <a:rPr lang="en-US" i="1" dirty="0" smtClean="0"/>
              <a:t>before </a:t>
            </a:r>
            <a:r>
              <a:rPr lang="en-US" i="1" dirty="0"/>
              <a:t>the great and the terrible day of the LORD come. </a:t>
            </a:r>
            <a:endParaRPr lang="en-US" i="1" dirty="0" smtClean="0"/>
          </a:p>
          <a:p>
            <a:pPr algn="ctr"/>
            <a:r>
              <a:rPr lang="en-US" i="1" dirty="0" smtClean="0"/>
              <a:t> </a:t>
            </a:r>
            <a:r>
              <a:rPr lang="en-US" dirty="0" smtClean="0"/>
              <a:t>Joel 2:31  </a:t>
            </a:r>
            <a:endParaRPr lang="en-US" dirty="0"/>
          </a:p>
          <a:p>
            <a:endParaRPr lang="en-US" i="1" dirty="0" smtClean="0"/>
          </a:p>
          <a:p>
            <a:pPr algn="ctr"/>
            <a:r>
              <a:rPr lang="en-US" i="1" dirty="0" smtClean="0"/>
              <a:t>The </a:t>
            </a:r>
            <a:r>
              <a:rPr lang="en-US" b="1" i="1" dirty="0"/>
              <a:t>sun shall be turned into darkness</a:t>
            </a:r>
            <a:r>
              <a:rPr lang="en-US" i="1" dirty="0"/>
              <a:t>, and the </a:t>
            </a:r>
            <a:r>
              <a:rPr lang="en-US" b="1" i="1" dirty="0"/>
              <a:t>moon into blood</a:t>
            </a:r>
            <a:r>
              <a:rPr lang="en-US" i="1" dirty="0"/>
              <a:t>, </a:t>
            </a:r>
            <a:r>
              <a:rPr lang="en-US" b="1" i="1" dirty="0"/>
              <a:t>before that great and notable day of the Lord come:  </a:t>
            </a:r>
            <a:r>
              <a:rPr lang="en-US" dirty="0"/>
              <a:t>Acts 2:20</a:t>
            </a:r>
          </a:p>
          <a:p>
            <a:pPr algn="ctr"/>
            <a:endParaRPr lang="en-US" dirty="0" smtClean="0"/>
          </a:p>
          <a:p>
            <a:pPr algn="ctr"/>
            <a:endParaRPr lang="en-US" dirty="0"/>
          </a:p>
          <a:p>
            <a:pPr algn="ctr"/>
            <a:r>
              <a:rPr lang="en-US" i="1" dirty="0" smtClean="0"/>
              <a:t>And </a:t>
            </a:r>
            <a:r>
              <a:rPr lang="en-US" i="1" dirty="0"/>
              <a:t>I beheld when he had opened the sixth seal, and, lo, there was a great earthquake; and the </a:t>
            </a:r>
            <a:r>
              <a:rPr lang="en-US" b="1" i="1" dirty="0"/>
              <a:t>sun became black</a:t>
            </a:r>
            <a:r>
              <a:rPr lang="en-US" i="1" dirty="0"/>
              <a:t> as sackcloth of hair, and the </a:t>
            </a:r>
            <a:r>
              <a:rPr lang="en-US" b="1" i="1" dirty="0"/>
              <a:t>moon became as blood</a:t>
            </a:r>
            <a:r>
              <a:rPr lang="en-US" i="1" dirty="0"/>
              <a:t>; </a:t>
            </a:r>
            <a:endParaRPr lang="en-US" i="1" dirty="0" smtClean="0"/>
          </a:p>
          <a:p>
            <a:pPr algn="ctr"/>
            <a:r>
              <a:rPr lang="en-US" dirty="0" smtClean="0"/>
              <a:t> </a:t>
            </a:r>
            <a:r>
              <a:rPr lang="en-US" dirty="0"/>
              <a:t>Revelation 6:12</a:t>
            </a:r>
          </a:p>
          <a:p>
            <a:endParaRPr lang="en-US" dirty="0"/>
          </a:p>
        </p:txBody>
      </p:sp>
    </p:spTree>
    <p:extLst>
      <p:ext uri="{BB962C8B-B14F-4D97-AF65-F5344CB8AC3E}">
        <p14:creationId xmlns:p14="http://schemas.microsoft.com/office/powerpoint/2010/main" val="2617374725"/>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Blood Red Moon Eclipse look like?</a:t>
            </a:r>
            <a:endParaRPr lang="en-US" dirty="0"/>
          </a:p>
        </p:txBody>
      </p:sp>
      <p:sp>
        <p:nvSpPr>
          <p:cNvPr id="3" name="Content Placeholder 2"/>
          <p:cNvSpPr>
            <a:spLocks noGrp="1"/>
          </p:cNvSpPr>
          <p:nvPr>
            <p:ph idx="1"/>
          </p:nvPr>
        </p:nvSpPr>
        <p:spPr/>
        <p:txBody>
          <a:bodyPr/>
          <a:lstStyle/>
          <a:p>
            <a:r>
              <a:rPr lang="en-US" dirty="0" smtClean="0"/>
              <a:t>A time lapse photography of a 2010 eclipse is available here:</a:t>
            </a:r>
          </a:p>
          <a:p>
            <a:endParaRPr lang="en-US" dirty="0"/>
          </a:p>
          <a:p>
            <a:r>
              <a:rPr lang="en-US" dirty="0">
                <a:hlinkClick r:id="rId2"/>
              </a:rPr>
              <a:t>http://</a:t>
            </a:r>
            <a:r>
              <a:rPr lang="en-US" dirty="0" smtClean="0">
                <a:hlinkClick r:id="rId2"/>
              </a:rPr>
              <a:t>www.youtube.com/watch?v=lcRp1jKJmJU&amp;feature=related</a:t>
            </a:r>
            <a:r>
              <a:rPr lang="en-US" dirty="0" smtClean="0"/>
              <a:t> </a:t>
            </a:r>
            <a:endParaRPr lang="en-US" dirty="0"/>
          </a:p>
        </p:txBody>
      </p:sp>
    </p:spTree>
    <p:extLst>
      <p:ext uri="{BB962C8B-B14F-4D97-AF65-F5344CB8AC3E}">
        <p14:creationId xmlns:p14="http://schemas.microsoft.com/office/powerpoint/2010/main" val="977884956"/>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Set Apart Ministries Related Teachings Found Under Menu Tab:  Our Teachings</a:t>
            </a:r>
            <a:endParaRPr lang="en-US" sz="2800" dirty="0"/>
          </a:p>
        </p:txBody>
      </p:sp>
      <p:sp>
        <p:nvSpPr>
          <p:cNvPr id="3" name="Content Placeholder 2"/>
          <p:cNvSpPr>
            <a:spLocks noGrp="1"/>
          </p:cNvSpPr>
          <p:nvPr>
            <p:ph idx="1"/>
          </p:nvPr>
        </p:nvSpPr>
        <p:spPr/>
        <p:txBody>
          <a:bodyPr>
            <a:normAutofit fontScale="92500"/>
          </a:bodyPr>
          <a:lstStyle/>
          <a:p>
            <a:r>
              <a:rPr lang="en-US" dirty="0" smtClean="0"/>
              <a:t>Poor, Blind and Naked from Eden to Laodicea</a:t>
            </a:r>
          </a:p>
          <a:p>
            <a:r>
              <a:rPr lang="en-US" dirty="0" smtClean="0"/>
              <a:t>If You Love Me, Obey My Commands!</a:t>
            </a:r>
          </a:p>
          <a:p>
            <a:r>
              <a:rPr lang="en-US" dirty="0" smtClean="0"/>
              <a:t>A Holiday by Any Other Name Is NOT the Same!</a:t>
            </a:r>
          </a:p>
          <a:p>
            <a:r>
              <a:rPr lang="en-US" dirty="0" smtClean="0"/>
              <a:t>Of Men and Trees</a:t>
            </a:r>
          </a:p>
          <a:p>
            <a:r>
              <a:rPr lang="en-US" dirty="0" smtClean="0"/>
              <a:t>Who Were the “Jews’ &amp; “Gentiles” in Scripture? </a:t>
            </a:r>
            <a:r>
              <a:rPr lang="en-US" sz="2200" i="1" dirty="0" smtClean="0"/>
              <a:t>Generalizations Lead to Polarization</a:t>
            </a:r>
          </a:p>
          <a:p>
            <a:r>
              <a:rPr lang="en-US" dirty="0" smtClean="0"/>
              <a:t>How Can I Tell if My Faith is Love Based or Fear Based?</a:t>
            </a:r>
          </a:p>
          <a:p>
            <a:r>
              <a:rPr lang="en-US" dirty="0" smtClean="0"/>
              <a:t>Chanukah is for Christians </a:t>
            </a:r>
          </a:p>
          <a:p>
            <a:endParaRPr lang="en-US" dirty="0"/>
          </a:p>
        </p:txBody>
      </p:sp>
      <p:sp>
        <p:nvSpPr>
          <p:cNvPr id="4" name="Footer Placeholder 3"/>
          <p:cNvSpPr>
            <a:spLocks noGrp="1"/>
          </p:cNvSpPr>
          <p:nvPr>
            <p:ph type="ftr" sz="quarter" idx="11"/>
          </p:nvPr>
        </p:nvSpPr>
        <p:spPr/>
        <p:txBody>
          <a:bodyPr/>
          <a:lstStyle/>
          <a:p>
            <a:r>
              <a:rPr lang="en-US" smtClean="0"/>
              <a:t>http://www.set-apart-ministries.org</a:t>
            </a:r>
            <a:endParaRPr lang="en-US" dirty="0"/>
          </a:p>
        </p:txBody>
      </p:sp>
    </p:spTree>
    <p:extLst>
      <p:ext uri="{BB962C8B-B14F-4D97-AF65-F5344CB8AC3E}">
        <p14:creationId xmlns:p14="http://schemas.microsoft.com/office/powerpoint/2010/main" val="3745320640"/>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Grateful Thanks</a:t>
            </a:r>
            <a:endParaRPr lang="en-US" dirty="0"/>
          </a:p>
        </p:txBody>
      </p:sp>
      <p:sp>
        <p:nvSpPr>
          <p:cNvPr id="3" name="Content Placeholder 2"/>
          <p:cNvSpPr>
            <a:spLocks noGrp="1"/>
          </p:cNvSpPr>
          <p:nvPr>
            <p:ph idx="1"/>
          </p:nvPr>
        </p:nvSpPr>
        <p:spPr>
          <a:xfrm>
            <a:off x="1043492" y="2323652"/>
            <a:ext cx="6777317" cy="3848548"/>
          </a:xfrm>
        </p:spPr>
        <p:txBody>
          <a:bodyPr>
            <a:noAutofit/>
          </a:bodyPr>
          <a:lstStyle/>
          <a:p>
            <a:r>
              <a:rPr lang="en-US" sz="2000" dirty="0" smtClean="0"/>
              <a:t>For Blue Letter Bible and resources at </a:t>
            </a:r>
            <a:r>
              <a:rPr lang="en-US" sz="2000" dirty="0" smtClean="0">
                <a:hlinkClick r:id="rId2"/>
              </a:rPr>
              <a:t>www.blueletterbible.com</a:t>
            </a:r>
            <a:r>
              <a:rPr lang="en-US" sz="2000" dirty="0" smtClean="0"/>
              <a:t>. </a:t>
            </a:r>
          </a:p>
          <a:p>
            <a:pPr marL="68580" indent="0">
              <a:buNone/>
            </a:pPr>
            <a:r>
              <a:rPr lang="en-US" sz="1800" i="1" dirty="0" smtClean="0"/>
              <a:t>(See our Study Resources Page for many additional sources.)</a:t>
            </a:r>
          </a:p>
          <a:p>
            <a:endParaRPr lang="en-US" sz="2000" dirty="0" smtClean="0"/>
          </a:p>
          <a:p>
            <a:r>
              <a:rPr lang="en-US" sz="2000" dirty="0" smtClean="0"/>
              <a:t>For those who have presented what they are seeing in the Word to help prepare the Body of Messiah.  </a:t>
            </a:r>
          </a:p>
          <a:p>
            <a:endParaRPr lang="en-US" sz="2000" dirty="0"/>
          </a:p>
          <a:p>
            <a:r>
              <a:rPr lang="en-US" sz="2000" dirty="0" smtClean="0"/>
              <a:t>For our Set Apart Ministries community and our unity in Messiah as we prepare for His return.</a:t>
            </a:r>
          </a:p>
          <a:p>
            <a:endParaRPr lang="en-US" sz="2000" dirty="0"/>
          </a:p>
          <a:p>
            <a:r>
              <a:rPr lang="en-US" sz="2000" dirty="0" smtClean="0"/>
              <a:t>For our Abba Who gives me songs in the night. </a:t>
            </a:r>
            <a:endParaRPr lang="en-US" sz="2000" dirty="0"/>
          </a:p>
        </p:txBody>
      </p:sp>
    </p:spTree>
    <p:extLst>
      <p:ext uri="{BB962C8B-B14F-4D97-AF65-F5344CB8AC3E}">
        <p14:creationId xmlns:p14="http://schemas.microsoft.com/office/powerpoint/2010/main" val="11219865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pPr algn="ctr"/>
            <a:r>
              <a:rPr lang="en-US" dirty="0" smtClean="0"/>
              <a:t>For More Information</a:t>
            </a:r>
            <a:br>
              <a:rPr lang="en-US" dirty="0" smtClean="0"/>
            </a:br>
            <a:r>
              <a:rPr lang="en-US" dirty="0" smtClean="0"/>
              <a:t/>
            </a:r>
            <a:br>
              <a:rPr lang="en-US" dirty="0" smtClean="0"/>
            </a:br>
            <a:r>
              <a:rPr lang="en-US" dirty="0" smtClean="0"/>
              <a:t>Please contact us at:</a:t>
            </a:r>
          </a:p>
          <a:p>
            <a:pPr marL="68580" indent="0" algn="ctr">
              <a:buNone/>
            </a:pPr>
            <a:r>
              <a:rPr lang="en-US" dirty="0" smtClean="0"/>
              <a:t> </a:t>
            </a:r>
            <a:r>
              <a:rPr lang="en-US" i="1" dirty="0" smtClean="0"/>
              <a:t>Set Apart Ministries, Inc.</a:t>
            </a:r>
          </a:p>
          <a:p>
            <a:pPr marL="68580" indent="0" algn="ctr">
              <a:buNone/>
            </a:pPr>
            <a:r>
              <a:rPr lang="en-US" i="1" dirty="0" smtClean="0"/>
              <a:t> P. O. Box 5584</a:t>
            </a:r>
          </a:p>
          <a:p>
            <a:pPr marL="68580" indent="0" algn="ctr">
              <a:buNone/>
            </a:pPr>
            <a:r>
              <a:rPr lang="en-US" i="1" dirty="0" smtClean="0"/>
              <a:t> De Pere WI 54115</a:t>
            </a:r>
          </a:p>
          <a:p>
            <a:pPr algn="ctr"/>
            <a:endParaRPr lang="en-US" dirty="0"/>
          </a:p>
          <a:p>
            <a:pPr algn="ctr"/>
            <a:r>
              <a:rPr lang="en-US" dirty="0" smtClean="0"/>
              <a:t>(920) 336-7005       </a:t>
            </a:r>
            <a:r>
              <a:rPr lang="en-US" dirty="0" smtClean="0">
                <a:hlinkClick r:id="rId2"/>
              </a:rPr>
              <a:t>Info@set-apart-ministries.org</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066800"/>
            <a:ext cx="4572000" cy="1796143"/>
          </a:xfrm>
          <a:prstGeom prst="rect">
            <a:avLst/>
          </a:prstGeom>
        </p:spPr>
      </p:pic>
    </p:spTree>
    <p:extLst>
      <p:ext uri="{BB962C8B-B14F-4D97-AF65-F5344CB8AC3E}">
        <p14:creationId xmlns:p14="http://schemas.microsoft.com/office/powerpoint/2010/main" val="259131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5105400"/>
          </a:xfrm>
        </p:spPr>
        <p:txBody>
          <a:bodyPr>
            <a:normAutofit fontScale="92500" lnSpcReduction="10000"/>
          </a:bodyPr>
          <a:lstStyle/>
          <a:p>
            <a:r>
              <a:rPr lang="en-US" dirty="0" smtClean="0"/>
              <a:t> His parents were reluctant to admit they knew anything! They were afraid of being put out of the assembly if they confessed they thought Yeshua was Messiah. </a:t>
            </a:r>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So the leaders again called the man to ask him, declaring that the one who healed him </a:t>
            </a:r>
            <a:r>
              <a:rPr lang="en-US" b="1" i="1" dirty="0" smtClean="0"/>
              <a:t>must</a:t>
            </a:r>
            <a:r>
              <a:rPr lang="en-US" dirty="0" smtClean="0"/>
              <a:t> be a sinner. The man said he only knew that he was blind and now could see! So they asked him yet again!</a:t>
            </a:r>
          </a:p>
          <a:p>
            <a:pPr marL="68580" indent="0">
              <a:buNone/>
            </a:pPr>
            <a:endParaRPr lang="en-US" dirty="0"/>
          </a:p>
          <a:p>
            <a:endParaRPr lang="en-US" dirty="0" smtClean="0"/>
          </a:p>
          <a:p>
            <a:endParaRPr lang="en-US" dirty="0" smtClean="0"/>
          </a:p>
          <a:p>
            <a:endParaRPr lang="en-US" dirty="0"/>
          </a:p>
          <a:p>
            <a:endParaRPr lang="en-US" dirty="0" smtClean="0"/>
          </a:p>
          <a:p>
            <a:endParaRPr lang="en-US" dirty="0"/>
          </a:p>
        </p:txBody>
      </p:sp>
      <p:pic>
        <p:nvPicPr>
          <p:cNvPr id="10242" name="Picture 2" descr="C:\Users\owner\AppData\Local\Microsoft\Windows\Temporary Internet Files\Content.IE5\6SKZMMVO\MC9001114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133600"/>
            <a:ext cx="2667000" cy="204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36372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He Know What He Was Saying!!</a:t>
            </a:r>
            <a:endParaRPr lang="en-US" dirty="0"/>
          </a:p>
        </p:txBody>
      </p:sp>
      <p:sp>
        <p:nvSpPr>
          <p:cNvPr id="3" name="Content Placeholder 2"/>
          <p:cNvSpPr>
            <a:spLocks noGrp="1"/>
          </p:cNvSpPr>
          <p:nvPr>
            <p:ph idx="1"/>
          </p:nvPr>
        </p:nvSpPr>
        <p:spPr/>
        <p:txBody>
          <a:bodyPr/>
          <a:lstStyle/>
          <a:p>
            <a:r>
              <a:rPr lang="en-US" i="1" dirty="0"/>
              <a:t>He answered them, “I  told you already, and you did not listen. Why do you want to hear it again?  Do you also want to become His disciples?”</a:t>
            </a:r>
          </a:p>
          <a:p>
            <a:r>
              <a:rPr lang="en-US" i="1" dirty="0"/>
              <a:t>Then they reviled him, and said, “You are his disciple, but we are Moses’ disciples.  We know that God spoke to Moses; as for this fellow, we  do not know where he is from.”</a:t>
            </a:r>
          </a:p>
          <a:p>
            <a:endParaRPr lang="en-US" dirty="0"/>
          </a:p>
        </p:txBody>
      </p:sp>
    </p:spTree>
    <p:extLst>
      <p:ext uri="{BB962C8B-B14F-4D97-AF65-F5344CB8AC3E}">
        <p14:creationId xmlns:p14="http://schemas.microsoft.com/office/powerpoint/2010/main" val="3819278946"/>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4|12.6|17.5"/>
</p:tagLst>
</file>

<file path=ppt/tags/tag10.xml><?xml version="1.0" encoding="utf-8"?>
<p:tagLst xmlns:a="http://schemas.openxmlformats.org/drawingml/2006/main" xmlns:r="http://schemas.openxmlformats.org/officeDocument/2006/relationships" xmlns:p="http://schemas.openxmlformats.org/presentationml/2006/main">
  <p:tag name="TIMING" val="|10.7"/>
</p:tagLst>
</file>

<file path=ppt/tags/tag11.xml><?xml version="1.0" encoding="utf-8"?>
<p:tagLst xmlns:a="http://schemas.openxmlformats.org/drawingml/2006/main" xmlns:r="http://schemas.openxmlformats.org/officeDocument/2006/relationships" xmlns:p="http://schemas.openxmlformats.org/presentationml/2006/main">
  <p:tag name="TIMING" val="|7.4|22.7"/>
</p:tagLst>
</file>

<file path=ppt/tags/tag12.xml><?xml version="1.0" encoding="utf-8"?>
<p:tagLst xmlns:a="http://schemas.openxmlformats.org/drawingml/2006/main" xmlns:r="http://schemas.openxmlformats.org/officeDocument/2006/relationships" xmlns:p="http://schemas.openxmlformats.org/presentationml/2006/main">
  <p:tag name="TIMING" val="|18.6|5.9|6.5"/>
</p:tagLst>
</file>

<file path=ppt/tags/tag13.xml><?xml version="1.0" encoding="utf-8"?>
<p:tagLst xmlns:a="http://schemas.openxmlformats.org/drawingml/2006/main" xmlns:r="http://schemas.openxmlformats.org/officeDocument/2006/relationships" xmlns:p="http://schemas.openxmlformats.org/presentationml/2006/main">
  <p:tag name="TIMING" val="|44.2"/>
</p:tagLst>
</file>

<file path=ppt/tags/tag14.xml><?xml version="1.0" encoding="utf-8"?>
<p:tagLst xmlns:a="http://schemas.openxmlformats.org/drawingml/2006/main" xmlns:r="http://schemas.openxmlformats.org/officeDocument/2006/relationships" xmlns:p="http://schemas.openxmlformats.org/presentationml/2006/main">
  <p:tag name="TIMING" val="|29.4"/>
</p:tagLst>
</file>

<file path=ppt/tags/tag15.xml><?xml version="1.0" encoding="utf-8"?>
<p:tagLst xmlns:a="http://schemas.openxmlformats.org/drawingml/2006/main" xmlns:r="http://schemas.openxmlformats.org/officeDocument/2006/relationships" xmlns:p="http://schemas.openxmlformats.org/presentationml/2006/main">
  <p:tag name="TIMING" val="|23.8|2.9"/>
</p:tagLst>
</file>

<file path=ppt/tags/tag16.xml><?xml version="1.0" encoding="utf-8"?>
<p:tagLst xmlns:a="http://schemas.openxmlformats.org/drawingml/2006/main" xmlns:r="http://schemas.openxmlformats.org/officeDocument/2006/relationships" xmlns:p="http://schemas.openxmlformats.org/presentationml/2006/main">
  <p:tag name="TIMING" val="|4.3|4.6"/>
</p:tagLst>
</file>

<file path=ppt/tags/tag2.xml><?xml version="1.0" encoding="utf-8"?>
<p:tagLst xmlns:a="http://schemas.openxmlformats.org/drawingml/2006/main" xmlns:r="http://schemas.openxmlformats.org/officeDocument/2006/relationships" xmlns:p="http://schemas.openxmlformats.org/presentationml/2006/main">
  <p:tag name="TIMING" val="|10.2"/>
</p:tagLst>
</file>

<file path=ppt/tags/tag3.xml><?xml version="1.0" encoding="utf-8"?>
<p:tagLst xmlns:a="http://schemas.openxmlformats.org/drawingml/2006/main" xmlns:r="http://schemas.openxmlformats.org/officeDocument/2006/relationships" xmlns:p="http://schemas.openxmlformats.org/presentationml/2006/main">
  <p:tag name="TIMING" val="|10.8|4.8"/>
</p:tagLst>
</file>

<file path=ppt/tags/tag4.xml><?xml version="1.0" encoding="utf-8"?>
<p:tagLst xmlns:a="http://schemas.openxmlformats.org/drawingml/2006/main" xmlns:r="http://schemas.openxmlformats.org/officeDocument/2006/relationships" xmlns:p="http://schemas.openxmlformats.org/presentationml/2006/main">
  <p:tag name="TIMING" val="|29.6"/>
</p:tagLst>
</file>

<file path=ppt/tags/tag5.xml><?xml version="1.0" encoding="utf-8"?>
<p:tagLst xmlns:a="http://schemas.openxmlformats.org/drawingml/2006/main" xmlns:r="http://schemas.openxmlformats.org/officeDocument/2006/relationships" xmlns:p="http://schemas.openxmlformats.org/presentationml/2006/main">
  <p:tag name="TIMING" val="|23.5|4.5"/>
</p:tagLst>
</file>

<file path=ppt/tags/tag6.xml><?xml version="1.0" encoding="utf-8"?>
<p:tagLst xmlns:a="http://schemas.openxmlformats.org/drawingml/2006/main" xmlns:r="http://schemas.openxmlformats.org/officeDocument/2006/relationships" xmlns:p="http://schemas.openxmlformats.org/presentationml/2006/main">
  <p:tag name="TIMING" val="|12.7|2.8|4"/>
</p:tagLst>
</file>

<file path=ppt/tags/tag7.xml><?xml version="1.0" encoding="utf-8"?>
<p:tagLst xmlns:a="http://schemas.openxmlformats.org/drawingml/2006/main" xmlns:r="http://schemas.openxmlformats.org/officeDocument/2006/relationships" xmlns:p="http://schemas.openxmlformats.org/presentationml/2006/main">
  <p:tag name="TIMING" val="|39.5"/>
</p:tagLst>
</file>

<file path=ppt/tags/tag8.xml><?xml version="1.0" encoding="utf-8"?>
<p:tagLst xmlns:a="http://schemas.openxmlformats.org/drawingml/2006/main" xmlns:r="http://schemas.openxmlformats.org/officeDocument/2006/relationships" xmlns:p="http://schemas.openxmlformats.org/presentationml/2006/main">
  <p:tag name="TIMING" val="|39.3"/>
</p:tagLst>
</file>

<file path=ppt/tags/tag9.xml><?xml version="1.0" encoding="utf-8"?>
<p:tagLst xmlns:a="http://schemas.openxmlformats.org/drawingml/2006/main" xmlns:r="http://schemas.openxmlformats.org/officeDocument/2006/relationships" xmlns:p="http://schemas.openxmlformats.org/presentationml/2006/main">
  <p:tag name="TIMING" val="|8.7|4.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12777</TotalTime>
  <Words>4377</Words>
  <Application>Microsoft Office PowerPoint</Application>
  <PresentationFormat>On-screen Show (4:3)</PresentationFormat>
  <Paragraphs>440</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Austin</vt:lpstr>
      <vt:lpstr>None So Blind</vt:lpstr>
      <vt:lpstr>Abba Father, please teach us what YOU want us to know!</vt:lpstr>
      <vt:lpstr>Common Sayings</vt:lpstr>
      <vt:lpstr>Seeing and Hearing</vt:lpstr>
      <vt:lpstr>Double Meanings</vt:lpstr>
      <vt:lpstr>Ignoring What Is Seen:   Excerpts from John 9     NKJV</vt:lpstr>
      <vt:lpstr>PowerPoint Presentation</vt:lpstr>
      <vt:lpstr>PowerPoint Presentation</vt:lpstr>
      <vt:lpstr>Did He Know What He Was Saying!!</vt:lpstr>
      <vt:lpstr>PowerPoint Presentation</vt:lpstr>
      <vt:lpstr>Yeshua Confirmed His Identity and His Judgment</vt:lpstr>
      <vt:lpstr>Commentary</vt:lpstr>
      <vt:lpstr>Which “Tree” is More Appealing?</vt:lpstr>
      <vt:lpstr>                   No longer seeing                         But able to hear…</vt:lpstr>
      <vt:lpstr>Hearing is Believing</vt:lpstr>
      <vt:lpstr>PowerPoint Presentation</vt:lpstr>
      <vt:lpstr>PowerPoint Presentation</vt:lpstr>
      <vt:lpstr>PowerPoint Presentation</vt:lpstr>
      <vt:lpstr>PowerPoint Presentation</vt:lpstr>
      <vt:lpstr>PowerPoint Presentation</vt:lpstr>
      <vt:lpstr>To Hear   is “Shema”</vt:lpstr>
      <vt:lpstr>PowerPoint Presentation</vt:lpstr>
      <vt:lpstr>PowerPoint Presentation</vt:lpstr>
      <vt:lpstr>Why do you not understand My speech?</vt:lpstr>
      <vt:lpstr>Because you are not able to listen to My Word.</vt:lpstr>
      <vt:lpstr>PowerPoint Presentation</vt:lpstr>
      <vt:lpstr>PowerPoint Presentation</vt:lpstr>
      <vt:lpstr>I and the Father are One</vt:lpstr>
      <vt:lpstr>Paul’s Declaration</vt:lpstr>
      <vt:lpstr>Believing Is  “Pisteo”</vt:lpstr>
      <vt:lpstr>Shema and Pisteo</vt:lpstr>
      <vt:lpstr>PowerPoint Presentation</vt:lpstr>
      <vt:lpstr>How Many Bibles Do You Own? </vt:lpstr>
      <vt:lpstr>PowerPoint Presentation</vt:lpstr>
      <vt:lpstr>PowerPoint Presentation</vt:lpstr>
      <vt:lpstr>PowerPoint Presentation</vt:lpstr>
      <vt:lpstr>These things are beginning to take place.  Look up!  Lift up your heads! </vt:lpstr>
      <vt:lpstr>For Signs and For Seasons</vt:lpstr>
      <vt:lpstr>Disciples Discussed this with Yeshua</vt:lpstr>
      <vt:lpstr>Among many details, He said:</vt:lpstr>
      <vt:lpstr>He Gave Us His Calendar</vt:lpstr>
      <vt:lpstr>Amazing Things Are Happening!</vt:lpstr>
      <vt:lpstr>Look Up, Watch and Pray!</vt:lpstr>
      <vt:lpstr>A TETRAD:  Four Blood Red Moons in 2 Years</vt:lpstr>
      <vt:lpstr>Lift Up Your Heads! Look Up!</vt:lpstr>
      <vt:lpstr>Why does it matter that these events fall on Feast Days?</vt:lpstr>
      <vt:lpstr>PowerPoint Presentation</vt:lpstr>
      <vt:lpstr>Who IS Israel?</vt:lpstr>
      <vt:lpstr>PowerPoint Presentation</vt:lpstr>
      <vt:lpstr>PowerPoint Presentation</vt:lpstr>
      <vt:lpstr>Paul’s Words of Admonition</vt:lpstr>
      <vt:lpstr>PowerPoint Presentation</vt:lpstr>
      <vt:lpstr>In fact, those who resist the Whole Word and do not observe it, and harass those who do, are called arrogant. </vt:lpstr>
      <vt:lpstr>Appearances Aren’t Always Real</vt:lpstr>
      <vt:lpstr>Yeshua Messiah Quoted Isaiah</vt:lpstr>
      <vt:lpstr>PowerPoint Presentation</vt:lpstr>
      <vt:lpstr>PowerPoint Presentation</vt:lpstr>
      <vt:lpstr>PowerPoint Presentation</vt:lpstr>
      <vt:lpstr>PowerPoint Presentation</vt:lpstr>
      <vt:lpstr>The Ten Virgins Parable</vt:lpstr>
      <vt:lpstr>Two Groups Waiting For Him</vt:lpstr>
      <vt:lpstr>Just “least” or “out” ?</vt:lpstr>
      <vt:lpstr>PowerPoint Presentation</vt:lpstr>
      <vt:lpstr>PowerPoint Presentation</vt:lpstr>
      <vt:lpstr>PowerPoint Presentation</vt:lpstr>
      <vt:lpstr>PowerPoint Presentation</vt:lpstr>
      <vt:lpstr>“Vow” comes from “Seven”</vt:lpstr>
      <vt:lpstr>PowerPoint Presentation</vt:lpstr>
      <vt:lpstr>Back to the Garden As A Bride</vt:lpstr>
      <vt:lpstr>Be Blessed and Strengthened in our Messiah!  Barbara L. Klika, MSW Undershepherd</vt:lpstr>
      <vt:lpstr>Addendum</vt:lpstr>
      <vt:lpstr>Prophecy and Astronomy</vt:lpstr>
      <vt:lpstr>Darkened Sun and Blood Red Moon References</vt:lpstr>
      <vt:lpstr>What Does a Blood Red Moon Eclipse look like?</vt:lpstr>
      <vt:lpstr>Set Apart Ministries Related Teachings Found Under Menu Tab:  Our Teachings</vt:lpstr>
      <vt:lpstr>Grateful Thanks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None So Blind</dc:title>
  <dc:creator>Barbara L  Klika</dc:creator>
  <cp:lastModifiedBy>Barbara L  Klika</cp:lastModifiedBy>
  <cp:revision>102</cp:revision>
  <dcterms:created xsi:type="dcterms:W3CDTF">2012-05-07T22:07:50Z</dcterms:created>
  <dcterms:modified xsi:type="dcterms:W3CDTF">2012-05-16T19:11:32Z</dcterms:modified>
</cp:coreProperties>
</file>