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97" r:id="rId5"/>
    <p:sldId id="258" r:id="rId6"/>
    <p:sldId id="261" r:id="rId7"/>
    <p:sldId id="317" r:id="rId8"/>
    <p:sldId id="318" r:id="rId9"/>
    <p:sldId id="260" r:id="rId10"/>
    <p:sldId id="262" r:id="rId11"/>
    <p:sldId id="267" r:id="rId12"/>
    <p:sldId id="263" r:id="rId13"/>
    <p:sldId id="298" r:id="rId14"/>
    <p:sldId id="271" r:id="rId15"/>
    <p:sldId id="310" r:id="rId16"/>
    <p:sldId id="278" r:id="rId17"/>
    <p:sldId id="264" r:id="rId18"/>
    <p:sldId id="265" r:id="rId19"/>
    <p:sldId id="266" r:id="rId20"/>
    <p:sldId id="273" r:id="rId21"/>
    <p:sldId id="268" r:id="rId22"/>
    <p:sldId id="270" r:id="rId23"/>
    <p:sldId id="299" r:id="rId24"/>
    <p:sldId id="269" r:id="rId25"/>
    <p:sldId id="300" r:id="rId26"/>
    <p:sldId id="301" r:id="rId27"/>
    <p:sldId id="274" r:id="rId28"/>
    <p:sldId id="296" r:id="rId29"/>
    <p:sldId id="275" r:id="rId30"/>
    <p:sldId id="279" r:id="rId31"/>
    <p:sldId id="272" r:id="rId32"/>
    <p:sldId id="276" r:id="rId33"/>
    <p:sldId id="277" r:id="rId34"/>
    <p:sldId id="280" r:id="rId35"/>
    <p:sldId id="281" r:id="rId36"/>
    <p:sldId id="282" r:id="rId37"/>
    <p:sldId id="291" r:id="rId38"/>
    <p:sldId id="302" r:id="rId39"/>
    <p:sldId id="292" r:id="rId40"/>
    <p:sldId id="303" r:id="rId41"/>
    <p:sldId id="283" r:id="rId42"/>
    <p:sldId id="304" r:id="rId43"/>
    <p:sldId id="284" r:id="rId44"/>
    <p:sldId id="305" r:id="rId45"/>
    <p:sldId id="306" r:id="rId46"/>
    <p:sldId id="285" r:id="rId47"/>
    <p:sldId id="307" r:id="rId48"/>
    <p:sldId id="286" r:id="rId49"/>
    <p:sldId id="309" r:id="rId50"/>
    <p:sldId id="308" r:id="rId51"/>
    <p:sldId id="287" r:id="rId52"/>
    <p:sldId id="311" r:id="rId53"/>
    <p:sldId id="288" r:id="rId54"/>
    <p:sldId id="289" r:id="rId55"/>
    <p:sldId id="295" r:id="rId56"/>
    <p:sldId id="290" r:id="rId57"/>
    <p:sldId id="294" r:id="rId58"/>
    <p:sldId id="293" r:id="rId59"/>
    <p:sldId id="312" r:id="rId60"/>
    <p:sldId id="313" r:id="rId61"/>
    <p:sldId id="314" r:id="rId62"/>
    <p:sldId id="315" r:id="rId63"/>
    <p:sldId id="316" r:id="rId64"/>
    <p:sldId id="319" r:id="rId65"/>
    <p:sldId id="320"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D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BA2A281B-E5A9-477B-A323-1E7F4E0F9F8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2A281B-E5A9-477B-A323-1E7F4E0F9F8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2A281B-E5A9-477B-A323-1E7F4E0F9F8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2A281B-E5A9-477B-A323-1E7F4E0F9F8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2A281B-E5A9-477B-A323-1E7F4E0F9F8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2A281B-E5A9-477B-A323-1E7F4E0F9F84}"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2A281B-E5A9-477B-A323-1E7F4E0F9F84}"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2A281B-E5A9-477B-A323-1E7F4E0F9F8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2A281B-E5A9-477B-A323-1E7F4E0F9F8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2A281B-E5A9-477B-A323-1E7F4E0F9F84}"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E98A551-3FBA-4D1A-ABFD-71E39BFF79F5}" type="datetimeFigureOut">
              <a:rPr lang="en-US" smtClean="0"/>
              <a:t>8/12/2011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2A281B-E5A9-477B-A323-1E7F4E0F9F84}"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E98A551-3FBA-4D1A-ABFD-71E39BFF79F5}" type="datetimeFigureOut">
              <a:rPr lang="en-US" smtClean="0"/>
              <a:t>8/12/2011</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A2A281B-E5A9-477B-A323-1E7F4E0F9F8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et-apart-ministries.org/files/Articles/HowCanITellFaithFearorLoveBased.May2006.pdf" TargetMode="External"/><Relationship Id="rId2" Type="http://schemas.openxmlformats.org/officeDocument/2006/relationships/hyperlink" Target="http://www.set-apart-ministries.org/matpryrlif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et-apart-ministries.org/files/Articles/Self-WorthandResponsibilityIntroductionto.March2007.pdf" TargetMode="External"/><Relationship Id="rId2" Type="http://schemas.openxmlformats.org/officeDocument/2006/relationships/hyperlink" Target="http://www.set-apart-ministries.org/matpryrlif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set-apart-ministries.org/files/Articles/WhatShepherdsNeedtoKnowIntroductoryComments.June2009.pdf" TargetMode="External"/><Relationship Id="rId2" Type="http://schemas.openxmlformats.org/officeDocument/2006/relationships/hyperlink" Target="http://www.set-apart-ministries.org/echadincommunity.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et-apart-ministries.org/dramatriangl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et-apart-ministries.org/dramatriangle.html" TargetMode="External"/><Relationship Id="rId2" Type="http://schemas.openxmlformats.org/officeDocument/2006/relationships/hyperlink" Target="http://www.set-apart-ministries.org/echadincommunity.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info@set-apart-ministries.org" TargetMode="External"/><Relationship Id="rId2" Type="http://schemas.openxmlformats.org/officeDocument/2006/relationships/image" Target="../media/image24.jpg"/><Relationship Id="rId1" Type="http://schemas.openxmlformats.org/officeDocument/2006/relationships/slideLayout" Target="../slideLayouts/slideLayout8.xml"/><Relationship Id="rId5" Type="http://schemas.openxmlformats.org/officeDocument/2006/relationships/hyperlink" Target="http://www.plantandgrowmessianicfellowships.org/" TargetMode="External"/><Relationship Id="rId4" Type="http://schemas.openxmlformats.org/officeDocument/2006/relationships/hyperlink" Target="http://www.set-apart-ministries.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295400"/>
            <a:ext cx="4572000" cy="1524000"/>
          </a:xfrm>
        </p:spPr>
        <p:txBody>
          <a:bodyPr/>
          <a:lstStyle/>
          <a:p>
            <a:r>
              <a:rPr lang="en-US" dirty="0" smtClean="0"/>
              <a:t>Clues for Shepherds</a:t>
            </a:r>
            <a:endParaRPr lang="en-US" dirty="0"/>
          </a:p>
        </p:txBody>
      </p:sp>
      <p:sp>
        <p:nvSpPr>
          <p:cNvPr id="3" name="Subtitle 2"/>
          <p:cNvSpPr>
            <a:spLocks noGrp="1"/>
          </p:cNvSpPr>
          <p:nvPr>
            <p:ph type="subTitle" idx="1"/>
          </p:nvPr>
        </p:nvSpPr>
        <p:spPr>
          <a:xfrm>
            <a:off x="3886200" y="2819400"/>
            <a:ext cx="4572000" cy="2209799"/>
          </a:xfrm>
        </p:spPr>
        <p:txBody>
          <a:bodyPr>
            <a:normAutofit/>
          </a:bodyPr>
          <a:lstStyle/>
          <a:p>
            <a:r>
              <a:rPr lang="en-US" dirty="0" smtClean="0"/>
              <a:t>What to look for to identify and address the problems of severely disruptive people in your community and when to seek help</a:t>
            </a:r>
          </a:p>
          <a:p>
            <a:endParaRPr lang="en-US" dirty="0" smtClean="0"/>
          </a:p>
          <a:p>
            <a:r>
              <a:rPr lang="en-US" i="1" dirty="0" smtClean="0"/>
              <a:t>By Barbara L. Klika, MSW</a:t>
            </a:r>
          </a:p>
          <a:p>
            <a:r>
              <a:rPr lang="en-US" i="1" dirty="0" smtClean="0"/>
              <a:t>Undershepherd,  Set Apart Ministries, Inc.</a:t>
            </a:r>
          </a:p>
          <a:p>
            <a:endParaRPr lang="en-US" dirty="0"/>
          </a:p>
        </p:txBody>
      </p:sp>
      <p:pic>
        <p:nvPicPr>
          <p:cNvPr id="6146" name="Picture 2" descr="C:\Users\owner\AppData\Local\Microsoft\Windows\Temporary Internet Files\Content.IE5\UR140HNP\MC9001537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51552"/>
            <a:ext cx="2667000" cy="211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For Messianic Communities these are often divisive issues</a:t>
            </a:r>
            <a:endParaRPr lang="en-US" dirty="0"/>
          </a:p>
        </p:txBody>
      </p:sp>
      <p:sp>
        <p:nvSpPr>
          <p:cNvPr id="5" name="Content Placeholder 4"/>
          <p:cNvSpPr>
            <a:spLocks noGrp="1"/>
          </p:cNvSpPr>
          <p:nvPr>
            <p:ph idx="1"/>
          </p:nvPr>
        </p:nvSpPr>
        <p:spPr>
          <a:xfrm>
            <a:off x="685800" y="1600200"/>
            <a:ext cx="7772400" cy="4114799"/>
          </a:xfrm>
        </p:spPr>
        <p:txBody>
          <a:bodyPr>
            <a:normAutofit lnSpcReduction="10000"/>
          </a:bodyPr>
          <a:lstStyle/>
          <a:p>
            <a:r>
              <a:rPr lang="en-US" dirty="0" smtClean="0"/>
              <a:t>Yeshua as YHWH</a:t>
            </a:r>
          </a:p>
          <a:p>
            <a:r>
              <a:rPr lang="en-US" dirty="0" smtClean="0"/>
              <a:t>Men’s and women’s roles</a:t>
            </a:r>
          </a:p>
          <a:p>
            <a:r>
              <a:rPr lang="en-US" dirty="0" smtClean="0"/>
              <a:t>Which calendar to observe</a:t>
            </a:r>
          </a:p>
          <a:p>
            <a:r>
              <a:rPr lang="en-US" dirty="0"/>
              <a:t> </a:t>
            </a:r>
            <a:r>
              <a:rPr lang="en-US" dirty="0" smtClean="0"/>
              <a:t>What kind of Shabbat Gatherings:  place, time, style</a:t>
            </a:r>
          </a:p>
          <a:p>
            <a:r>
              <a:rPr lang="en-US" dirty="0" smtClean="0"/>
              <a:t>Activities that are or are not acceptable for Shabbat</a:t>
            </a:r>
          </a:p>
          <a:p>
            <a:r>
              <a:rPr lang="en-US" dirty="0" smtClean="0"/>
              <a:t>Food Issues:  Kashrut or not, quantity, type, issues of gluttony or genuine hunger,  vegetarian or not, etc.</a:t>
            </a:r>
          </a:p>
          <a:p>
            <a:r>
              <a:rPr lang="en-US" dirty="0" smtClean="0"/>
              <a:t>Judah –Joseph or “One New Man” identity struggles</a:t>
            </a:r>
          </a:p>
          <a:p>
            <a:r>
              <a:rPr lang="en-US" dirty="0" smtClean="0"/>
              <a:t>Type of study, type of worship, live music or not, style of music</a:t>
            </a:r>
          </a:p>
          <a:p>
            <a:r>
              <a:rPr lang="en-US" dirty="0" smtClean="0"/>
              <a:t>Type or style of clothing</a:t>
            </a:r>
          </a:p>
          <a:p>
            <a:r>
              <a:rPr lang="en-US" dirty="0" smtClean="0"/>
              <a:t>Type or style of leadership, organization, authority, accountability</a:t>
            </a:r>
            <a:endParaRPr lang="en-US" dirty="0"/>
          </a:p>
        </p:txBody>
      </p:sp>
      <p:pic>
        <p:nvPicPr>
          <p:cNvPr id="7170" name="Picture 2" descr="C:\Users\owner\AppData\Local\Microsoft\Windows\Temporary Internet Files\Content.IE5\CWCEJYNJ\MC9002991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523048"/>
            <a:ext cx="1981200" cy="107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4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3633787"/>
            <a:ext cx="8040687" cy="1362075"/>
          </a:xfrm>
        </p:spPr>
        <p:txBody>
          <a:bodyPr/>
          <a:lstStyle/>
          <a:p>
            <a:r>
              <a:rPr lang="en-US" dirty="0" smtClean="0"/>
              <a:t>Beginning intervention steps</a:t>
            </a:r>
            <a:endParaRPr lang="en-US" dirty="0"/>
          </a:p>
        </p:txBody>
      </p:sp>
    </p:spTree>
    <p:extLst>
      <p:ext uri="{BB962C8B-B14F-4D97-AF65-F5344CB8AC3E}">
        <p14:creationId xmlns:p14="http://schemas.microsoft.com/office/powerpoint/2010/main" val="2189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Fill in the blank</a:t>
            </a:r>
            <a:endParaRPr lang="en-US" dirty="0"/>
          </a:p>
        </p:txBody>
      </p:sp>
      <p:sp>
        <p:nvSpPr>
          <p:cNvPr id="3" name="Content Placeholder 2"/>
          <p:cNvSpPr>
            <a:spLocks noGrp="1"/>
          </p:cNvSpPr>
          <p:nvPr>
            <p:ph idx="1"/>
          </p:nvPr>
        </p:nvSpPr>
        <p:spPr>
          <a:xfrm>
            <a:off x="457200" y="1295400"/>
            <a:ext cx="8305800" cy="4724400"/>
          </a:xfrm>
        </p:spPr>
        <p:txBody>
          <a:bodyPr>
            <a:normAutofit fontScale="92500" lnSpcReduction="10000"/>
          </a:bodyPr>
          <a:lstStyle/>
          <a:p>
            <a:r>
              <a:rPr lang="en-US" dirty="0" smtClean="0">
                <a:solidFill>
                  <a:srgbClr val="1FD17C"/>
                </a:solidFill>
              </a:rPr>
              <a:t>No doubt, you can add some specific struggles that you have experienced.</a:t>
            </a:r>
          </a:p>
          <a:p>
            <a:endParaRPr lang="en-US" dirty="0"/>
          </a:p>
          <a:p>
            <a:pPr marL="68580" indent="0" algn="ctr">
              <a:buNone/>
            </a:pPr>
            <a:r>
              <a:rPr lang="en-US" sz="2800" dirty="0" smtClean="0">
                <a:latin typeface="+mj-lt"/>
              </a:rPr>
              <a:t>REFLECT ON THE INTERACTIONS  YOU HAVE </a:t>
            </a:r>
            <a:r>
              <a:rPr lang="en-US" sz="2800" dirty="0" smtClean="0">
                <a:latin typeface="+mj-lt"/>
              </a:rPr>
              <a:t>EXPERIENCED</a:t>
            </a:r>
          </a:p>
          <a:p>
            <a:pPr marL="68580" indent="0" algn="ctr">
              <a:buNone/>
            </a:pPr>
            <a:r>
              <a:rPr lang="en-US" sz="2800" dirty="0" smtClean="0">
                <a:latin typeface="+mj-lt"/>
              </a:rPr>
              <a:t>There will be both pleasant and unpleasant experiences to consider.</a:t>
            </a:r>
            <a:endParaRPr lang="en-US" sz="2800" dirty="0" smtClean="0">
              <a:latin typeface="+mj-lt"/>
            </a:endParaRPr>
          </a:p>
          <a:p>
            <a:pPr marL="68580" indent="0" algn="ctr">
              <a:buNone/>
            </a:pPr>
            <a:r>
              <a:rPr lang="en-US" sz="3000" dirty="0" smtClean="0">
                <a:solidFill>
                  <a:srgbClr val="1FD17C"/>
                </a:solidFill>
              </a:rPr>
              <a:t>Step back from the topic to consider the process</a:t>
            </a:r>
            <a:r>
              <a:rPr lang="en-US" sz="3000" dirty="0" smtClean="0">
                <a:solidFill>
                  <a:srgbClr val="1FD17C"/>
                </a:solidFill>
              </a:rPr>
              <a:t>.</a:t>
            </a:r>
          </a:p>
          <a:p>
            <a:pPr marL="68580" indent="0" algn="ctr">
              <a:buNone/>
            </a:pPr>
            <a:endParaRPr lang="en-US" sz="3000" dirty="0">
              <a:solidFill>
                <a:schemeClr val="tx2">
                  <a:lumMod val="75000"/>
                </a:schemeClr>
              </a:solidFill>
            </a:endParaRPr>
          </a:p>
          <a:p>
            <a:pPr marL="68580" indent="0" algn="ctr">
              <a:buNone/>
            </a:pPr>
            <a:r>
              <a:rPr lang="en-US" sz="3000" dirty="0" smtClean="0"/>
              <a:t>Mor</a:t>
            </a:r>
            <a:r>
              <a:rPr lang="en-US" sz="3000" dirty="0" smtClean="0"/>
              <a:t>e understanding surfaces through consideration of HOW things are happening than is often apparent in just WHAT is happening.</a:t>
            </a:r>
            <a:endParaRPr lang="en-US" sz="3000" dirty="0" smtClean="0"/>
          </a:p>
        </p:txBody>
      </p:sp>
    </p:spTree>
    <p:extLst>
      <p:ext uri="{BB962C8B-B14F-4D97-AF65-F5344CB8AC3E}">
        <p14:creationId xmlns:p14="http://schemas.microsoft.com/office/powerpoint/2010/main" val="150377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Sample Process questions</a:t>
            </a:r>
            <a:endParaRPr lang="en-US" dirty="0"/>
          </a:p>
        </p:txBody>
      </p:sp>
      <p:sp>
        <p:nvSpPr>
          <p:cNvPr id="3" name="Content Placeholder 2"/>
          <p:cNvSpPr>
            <a:spLocks noGrp="1"/>
          </p:cNvSpPr>
          <p:nvPr>
            <p:ph idx="1"/>
          </p:nvPr>
        </p:nvSpPr>
        <p:spPr>
          <a:xfrm>
            <a:off x="685800" y="1066800"/>
            <a:ext cx="7772400" cy="5029200"/>
          </a:xfrm>
        </p:spPr>
        <p:txBody>
          <a:bodyPr>
            <a:normAutofit/>
          </a:bodyPr>
          <a:lstStyle/>
          <a:p>
            <a:pPr marL="68580" indent="0">
              <a:buNone/>
            </a:pPr>
            <a:r>
              <a:rPr lang="en-US" sz="2400" dirty="0"/>
              <a:t>How did various people behave? </a:t>
            </a:r>
            <a:endParaRPr lang="en-US" sz="2400" dirty="0" smtClean="0"/>
          </a:p>
          <a:p>
            <a:pPr marL="68580" indent="0">
              <a:buNone/>
            </a:pPr>
            <a:r>
              <a:rPr lang="en-US" sz="2400" dirty="0" smtClean="0"/>
              <a:t>Who </a:t>
            </a:r>
            <a:r>
              <a:rPr lang="en-US" sz="2400" dirty="0"/>
              <a:t>offered serious considerations? </a:t>
            </a:r>
            <a:endParaRPr lang="en-US" sz="2400" dirty="0" smtClean="0"/>
          </a:p>
          <a:p>
            <a:pPr marL="68580" indent="0">
              <a:buNone/>
            </a:pPr>
            <a:r>
              <a:rPr lang="en-US" sz="2400" dirty="0" smtClean="0"/>
              <a:t> </a:t>
            </a:r>
            <a:r>
              <a:rPr lang="en-US" sz="2400" dirty="0"/>
              <a:t>Who was emotional or irrational? </a:t>
            </a:r>
            <a:endParaRPr lang="en-US" sz="2400" dirty="0" smtClean="0"/>
          </a:p>
          <a:p>
            <a:pPr marL="68580" indent="0">
              <a:buNone/>
            </a:pPr>
            <a:r>
              <a:rPr lang="en-US" sz="2400" dirty="0" smtClean="0"/>
              <a:t>Who </a:t>
            </a:r>
            <a:r>
              <a:rPr lang="en-US" sz="2400" dirty="0"/>
              <a:t>appeared to be the stabilizing influences or the agitators</a:t>
            </a:r>
            <a:r>
              <a:rPr lang="en-US" sz="2400" b="1" i="1" dirty="0"/>
              <a:t>? </a:t>
            </a:r>
            <a:endParaRPr lang="en-US" sz="2400" b="1" i="1" dirty="0" smtClean="0"/>
          </a:p>
          <a:p>
            <a:pPr marL="68580" indent="0">
              <a:buNone/>
            </a:pPr>
            <a:r>
              <a:rPr lang="en-US" sz="2400" b="1" i="1" dirty="0" smtClean="0">
                <a:solidFill>
                  <a:srgbClr val="1FD17C"/>
                </a:solidFill>
              </a:rPr>
              <a:t>Were </a:t>
            </a:r>
            <a:r>
              <a:rPr lang="en-US" sz="2400" b="1" i="1" dirty="0">
                <a:solidFill>
                  <a:srgbClr val="1FD17C"/>
                </a:solidFill>
              </a:rPr>
              <a:t>these predictable behaviors</a:t>
            </a:r>
            <a:r>
              <a:rPr lang="en-US" sz="2400" b="1" i="1" dirty="0" smtClean="0">
                <a:solidFill>
                  <a:srgbClr val="1FD17C"/>
                </a:solidFill>
              </a:rPr>
              <a:t>?</a:t>
            </a:r>
          </a:p>
          <a:p>
            <a:pPr marL="68580" indent="0">
              <a:buNone/>
            </a:pPr>
            <a:r>
              <a:rPr lang="en-US" sz="2400" b="1" i="1" dirty="0" smtClean="0"/>
              <a:t> </a:t>
            </a:r>
            <a:r>
              <a:rPr lang="en-US" sz="2400" dirty="0"/>
              <a:t>Did you find yourself dreading to hear from anyone? </a:t>
            </a:r>
            <a:endParaRPr lang="en-US" sz="2400" dirty="0" smtClean="0"/>
          </a:p>
          <a:p>
            <a:pPr marL="68580" indent="0">
              <a:buNone/>
            </a:pPr>
            <a:r>
              <a:rPr lang="en-US" sz="2400" dirty="0" smtClean="0"/>
              <a:t>Did </a:t>
            </a:r>
            <a:r>
              <a:rPr lang="en-US" sz="2400" dirty="0"/>
              <a:t>you find yourself yearning to hear from anyone</a:t>
            </a:r>
            <a:r>
              <a:rPr lang="en-US" sz="2400" dirty="0" smtClean="0"/>
              <a:t>?</a:t>
            </a:r>
          </a:p>
          <a:p>
            <a:pPr marL="68580" indent="0">
              <a:buNone/>
            </a:pPr>
            <a:r>
              <a:rPr lang="en-US" sz="2400" dirty="0" smtClean="0"/>
              <a:t> </a:t>
            </a:r>
            <a:r>
              <a:rPr lang="en-US" sz="2400" dirty="0"/>
              <a:t>Did anyone specifically “side” with anyone else</a:t>
            </a:r>
            <a:r>
              <a:rPr lang="en-US" sz="2400" dirty="0" smtClean="0"/>
              <a:t>?</a:t>
            </a:r>
          </a:p>
          <a:p>
            <a:pPr marL="68580" indent="0">
              <a:buNone/>
            </a:pPr>
            <a:r>
              <a:rPr lang="en-US" b="1" dirty="0" smtClean="0">
                <a:solidFill>
                  <a:srgbClr val="1FD17C"/>
                </a:solidFill>
              </a:rPr>
              <a:t>What </a:t>
            </a:r>
            <a:r>
              <a:rPr lang="en-US" b="1" dirty="0">
                <a:solidFill>
                  <a:srgbClr val="1FD17C"/>
                </a:solidFill>
              </a:rPr>
              <a:t>behavior was </a:t>
            </a:r>
            <a:r>
              <a:rPr lang="en-US" b="1" i="1" dirty="0">
                <a:solidFill>
                  <a:srgbClr val="1FD17C"/>
                </a:solidFill>
              </a:rPr>
              <a:t>I</a:t>
            </a:r>
            <a:r>
              <a:rPr lang="en-US" b="1" dirty="0">
                <a:solidFill>
                  <a:srgbClr val="1FD17C"/>
                </a:solidFill>
              </a:rPr>
              <a:t> </a:t>
            </a:r>
            <a:r>
              <a:rPr lang="en-US" b="1" dirty="0" smtClean="0">
                <a:solidFill>
                  <a:srgbClr val="1FD17C"/>
                </a:solidFill>
              </a:rPr>
              <a:t>contributing</a:t>
            </a:r>
            <a:r>
              <a:rPr lang="en-US" b="1" dirty="0">
                <a:solidFill>
                  <a:srgbClr val="1FD17C"/>
                </a:solidFill>
              </a:rPr>
              <a:t>, personally considering each of </a:t>
            </a:r>
            <a:r>
              <a:rPr lang="en-US" b="1" dirty="0" smtClean="0">
                <a:solidFill>
                  <a:srgbClr val="1FD17C"/>
                </a:solidFill>
              </a:rPr>
              <a:t>			                   these same questions?                                                                      </a:t>
            </a:r>
            <a:endParaRPr lang="en-US" b="1" dirty="0">
              <a:solidFill>
                <a:srgbClr val="1FD17C"/>
              </a:solidFill>
            </a:endParaRPr>
          </a:p>
        </p:txBody>
      </p:sp>
      <p:pic>
        <p:nvPicPr>
          <p:cNvPr id="5123" name="Picture 3" descr="C:\Users\owner\AppData\Local\Microsoft\Windows\Temporary Internet Files\Content.IE5\0NQ0DPAP\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572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Materials must be in harmony with Scriptural Truths</a:t>
            </a:r>
            <a:endParaRPr lang="en-US" dirty="0"/>
          </a:p>
        </p:txBody>
      </p:sp>
      <p:sp>
        <p:nvSpPr>
          <p:cNvPr id="3" name="Content Placeholder 2"/>
          <p:cNvSpPr>
            <a:spLocks noGrp="1"/>
          </p:cNvSpPr>
          <p:nvPr>
            <p:ph idx="1"/>
          </p:nvPr>
        </p:nvSpPr>
        <p:spPr>
          <a:xfrm>
            <a:off x="838200" y="1600200"/>
            <a:ext cx="7772400" cy="4267200"/>
          </a:xfrm>
        </p:spPr>
        <p:txBody>
          <a:bodyPr>
            <a:normAutofit/>
          </a:bodyPr>
          <a:lstStyle/>
          <a:p>
            <a:r>
              <a:rPr lang="en-US" sz="2400" dirty="0" smtClean="0"/>
              <a:t>I think it is fair to say that most of us do not want to draw from any material that would contradict the Word. Yet, specifics of dealing with disruptive people and interpersonal conflict are not often clearly detailed within Scripture. </a:t>
            </a:r>
            <a:endParaRPr lang="en-US" sz="2400" dirty="0" smtClean="0"/>
          </a:p>
          <a:p>
            <a:endParaRPr lang="en-US" sz="2400" dirty="0"/>
          </a:p>
          <a:p>
            <a:pPr marL="68580" indent="0">
              <a:buNone/>
            </a:pPr>
            <a:r>
              <a:rPr lang="en-US" sz="2400" dirty="0" smtClean="0"/>
              <a:t>The </a:t>
            </a:r>
            <a:r>
              <a:rPr lang="en-US" sz="2400" dirty="0" smtClean="0"/>
              <a:t>comparison can be made to science</a:t>
            </a:r>
            <a:r>
              <a:rPr lang="en-US" sz="2400" dirty="0" smtClean="0"/>
              <a:t>;</a:t>
            </a:r>
          </a:p>
          <a:p>
            <a:pPr marL="68580" indent="0">
              <a:buNone/>
            </a:pPr>
            <a:r>
              <a:rPr lang="en-US" sz="2400" dirty="0" smtClean="0"/>
              <a:t> </a:t>
            </a:r>
            <a:r>
              <a:rPr lang="en-US" sz="2400" dirty="0" smtClean="0"/>
              <a:t>not all of science is found in the </a:t>
            </a:r>
            <a:r>
              <a:rPr lang="en-US" sz="2400" dirty="0" smtClean="0"/>
              <a:t>pages</a:t>
            </a:r>
          </a:p>
          <a:p>
            <a:pPr marL="68580" indent="0">
              <a:buNone/>
            </a:pPr>
            <a:r>
              <a:rPr lang="en-US" sz="2400" dirty="0" smtClean="0"/>
              <a:t> </a:t>
            </a:r>
            <a:r>
              <a:rPr lang="en-US" sz="2400" dirty="0" smtClean="0"/>
              <a:t>of Scripture but all true science will be </a:t>
            </a:r>
            <a:endParaRPr lang="en-US" sz="2400" dirty="0" smtClean="0"/>
          </a:p>
          <a:p>
            <a:pPr marL="68580" indent="0">
              <a:buNone/>
            </a:pPr>
            <a:r>
              <a:rPr lang="en-US" sz="2400" dirty="0"/>
              <a:t> </a:t>
            </a:r>
            <a:r>
              <a:rPr lang="en-US" sz="2400" dirty="0" smtClean="0"/>
              <a:t>in  </a:t>
            </a:r>
            <a:r>
              <a:rPr lang="en-US" sz="2400" dirty="0" smtClean="0"/>
              <a:t>harmony with it.</a:t>
            </a:r>
          </a:p>
          <a:p>
            <a:pPr marL="68580" indent="0">
              <a:buNone/>
            </a:pPr>
            <a:endParaRPr lang="en-US" dirty="0" smtClean="0"/>
          </a:p>
        </p:txBody>
      </p:sp>
      <p:pic>
        <p:nvPicPr>
          <p:cNvPr id="3074" name="Picture 2" descr="C:\Users\owner\AppData\Local\Microsoft\Windows\Temporary Internet Files\Content.IE5\0NQ0DPAP\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673" y="3657600"/>
            <a:ext cx="3246214" cy="282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96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Users\owner\AppData\Local\Microsoft\Windows\Temporary Internet Files\Content.IE5\0NQ0DPAP\MP9004277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617626"/>
            <a:ext cx="1593070" cy="23884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5800" y="228600"/>
            <a:ext cx="7772400" cy="5791200"/>
          </a:xfrm>
        </p:spPr>
        <p:txBody>
          <a:bodyPr>
            <a:normAutofit/>
          </a:bodyPr>
          <a:lstStyle/>
          <a:p>
            <a:r>
              <a:rPr lang="en-US" sz="2400" dirty="0"/>
              <a:t>In Scriptural terms, we have often spoken of the challenges of considering whether troublesome people </a:t>
            </a:r>
            <a:r>
              <a:rPr lang="en-US" sz="2400" dirty="0" smtClean="0"/>
              <a:t>are sheep or goats;  </a:t>
            </a:r>
            <a:r>
              <a:rPr lang="en-US" sz="2400" dirty="0"/>
              <a:t>just immature wheat,  tares, or outright wolves</a:t>
            </a:r>
            <a:r>
              <a:rPr lang="en-US" sz="2400" dirty="0" smtClean="0"/>
              <a:t>.</a:t>
            </a:r>
          </a:p>
          <a:p>
            <a:endParaRPr lang="en-US" sz="2400" dirty="0" smtClean="0"/>
          </a:p>
          <a:p>
            <a:endParaRPr lang="en-US" sz="2400" dirty="0"/>
          </a:p>
          <a:p>
            <a:pPr marL="68580" indent="0">
              <a:buNone/>
            </a:pPr>
            <a:endParaRPr lang="en-US" sz="2400" dirty="0" smtClean="0"/>
          </a:p>
          <a:p>
            <a:pPr marL="68580" indent="0">
              <a:buNone/>
            </a:pPr>
            <a:endParaRPr lang="en-US" sz="2400" dirty="0"/>
          </a:p>
          <a:p>
            <a:endParaRPr lang="en-US" sz="3200" dirty="0" smtClean="0"/>
          </a:p>
          <a:p>
            <a:pPr marL="68580" indent="0">
              <a:buNone/>
            </a:pPr>
            <a:r>
              <a:rPr lang="en-US" sz="2400" dirty="0" smtClean="0"/>
              <a:t> </a:t>
            </a:r>
            <a:endParaRPr lang="en-US" sz="1050" dirty="0" smtClean="0"/>
          </a:p>
          <a:p>
            <a:r>
              <a:rPr lang="en-US" dirty="0" smtClean="0"/>
              <a:t>Intervention </a:t>
            </a:r>
            <a:r>
              <a:rPr lang="en-US" dirty="0"/>
              <a:t>is different depending on which category we see, and we must always be aware that only YHWH can see the heart…though we ARE to consider the fruit in our discernment. </a:t>
            </a:r>
            <a:r>
              <a:rPr lang="en-US" dirty="0" smtClean="0"/>
              <a:t> Patterns </a:t>
            </a:r>
            <a:r>
              <a:rPr lang="en-US" dirty="0"/>
              <a:t>can help us in </a:t>
            </a:r>
            <a:r>
              <a:rPr lang="en-US" dirty="0" smtClean="0"/>
              <a:t>						this </a:t>
            </a:r>
            <a:r>
              <a:rPr lang="en-US" dirty="0"/>
              <a:t>process. </a:t>
            </a:r>
          </a:p>
          <a:p>
            <a:endParaRPr lang="en-US" dirty="0"/>
          </a:p>
        </p:txBody>
      </p:sp>
      <p:pic>
        <p:nvPicPr>
          <p:cNvPr id="4098" name="Picture 2" descr="C:\Users\owner\AppData\Local\Microsoft\Windows\Temporary Internet Files\Content.IE5\0NQ0DPAP\MC9003323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599" y="1666592"/>
            <a:ext cx="2443237" cy="17524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wner\AppData\Local\Microsoft\Windows\Temporary Internet Files\Content.IE5\UR140HNP\MC9000213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65" y="2761898"/>
            <a:ext cx="1553470" cy="1391068"/>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owner\AppData\Local\Microsoft\Windows\Temporary Internet Files\Content.IE5\0NQ0DPAP\MC90044483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1967" y="1687064"/>
            <a:ext cx="1436427" cy="185478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owner\AppData\Local\Microsoft\Windows\Temporary Internet Files\Content.IE5\CWCEJYNJ\MC90044142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6853">
            <a:off x="2982447" y="2838539"/>
            <a:ext cx="1862938" cy="133299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owner\AppData\Local\Microsoft\Windows\Temporary Internet Files\Content.IE5\UR140HNP\MC90009108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358" y="1913442"/>
            <a:ext cx="1915406" cy="232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5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 aspects</a:t>
            </a:r>
            <a:endParaRPr lang="en-US" dirty="0"/>
          </a:p>
        </p:txBody>
      </p:sp>
    </p:spTree>
    <p:extLst>
      <p:ext uri="{BB962C8B-B14F-4D97-AF65-F5344CB8AC3E}">
        <p14:creationId xmlns:p14="http://schemas.microsoft.com/office/powerpoint/2010/main" val="391332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for Patterns</a:t>
            </a:r>
            <a:endParaRPr lang="en-US" dirty="0"/>
          </a:p>
        </p:txBody>
      </p:sp>
      <p:sp>
        <p:nvSpPr>
          <p:cNvPr id="3" name="Content Placeholder 2"/>
          <p:cNvSpPr>
            <a:spLocks noGrp="1"/>
          </p:cNvSpPr>
          <p:nvPr>
            <p:ph idx="1"/>
          </p:nvPr>
        </p:nvSpPr>
        <p:spPr>
          <a:xfrm>
            <a:off x="685800" y="1600200"/>
            <a:ext cx="7772400" cy="3962399"/>
          </a:xfrm>
        </p:spPr>
        <p:txBody>
          <a:bodyPr>
            <a:normAutofit lnSpcReduction="10000"/>
          </a:bodyPr>
          <a:lstStyle/>
          <a:p>
            <a:r>
              <a:rPr lang="en-US" dirty="0" smtClean="0"/>
              <a:t>This has been the most contentious point for those most difficult people. They do not like it that others are aware of patterns of their behavior.  Yet it is awareness of patterns that begins to distinguish the more serious issues from the “normal” or common ones.</a:t>
            </a:r>
          </a:p>
          <a:p>
            <a:pPr marL="68580" indent="0">
              <a:buNone/>
            </a:pPr>
            <a:endParaRPr lang="en-US" dirty="0" smtClean="0"/>
          </a:p>
          <a:p>
            <a:r>
              <a:rPr lang="en-US" dirty="0" smtClean="0"/>
              <a:t>Is it needless to say that we must be aware of </a:t>
            </a:r>
            <a:r>
              <a:rPr lang="en-US" b="1" dirty="0" smtClean="0"/>
              <a:t>our own patterns </a:t>
            </a:r>
            <a:r>
              <a:rPr lang="en-US" dirty="0" smtClean="0"/>
              <a:t>and have people around us who are also aware and can hold us accountable?</a:t>
            </a:r>
          </a:p>
          <a:p>
            <a:endParaRPr lang="en-US" dirty="0" smtClean="0"/>
          </a:p>
          <a:p>
            <a:r>
              <a:rPr lang="en-US" dirty="0" smtClean="0"/>
              <a:t>Sometimes the important patterns of behavior will be consistent over time.  Sometimes they will vary dramatically to the point one wonders if it is really the same person behaving in such contradictory ways! More on this later.</a:t>
            </a:r>
          </a:p>
          <a:p>
            <a:endParaRPr lang="en-US" dirty="0"/>
          </a:p>
        </p:txBody>
      </p:sp>
    </p:spTree>
    <p:extLst>
      <p:ext uri="{BB962C8B-B14F-4D97-AF65-F5344CB8AC3E}">
        <p14:creationId xmlns:p14="http://schemas.microsoft.com/office/powerpoint/2010/main" val="225875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Ability  to recognize “Normal”</a:t>
            </a:r>
            <a:endParaRPr lang="en-US" dirty="0"/>
          </a:p>
        </p:txBody>
      </p:sp>
      <p:sp>
        <p:nvSpPr>
          <p:cNvPr id="3" name="Content Placeholder 2"/>
          <p:cNvSpPr>
            <a:spLocks noGrp="1"/>
          </p:cNvSpPr>
          <p:nvPr>
            <p:ph idx="1"/>
          </p:nvPr>
        </p:nvSpPr>
        <p:spPr>
          <a:xfrm>
            <a:off x="685800" y="990600"/>
            <a:ext cx="7772400" cy="4572000"/>
          </a:xfrm>
          <a:ln>
            <a:noFill/>
          </a:ln>
        </p:spPr>
        <p:txBody>
          <a:bodyPr>
            <a:normAutofit/>
          </a:bodyPr>
          <a:lstStyle/>
          <a:p>
            <a:r>
              <a:rPr lang="en-US" dirty="0" smtClean="0"/>
              <a:t>Having stepped back from the </a:t>
            </a:r>
            <a:r>
              <a:rPr lang="en-US" b="1" i="1" dirty="0" smtClean="0">
                <a:solidFill>
                  <a:srgbClr val="1FD17C"/>
                </a:solidFill>
              </a:rPr>
              <a:t>content</a:t>
            </a:r>
            <a:r>
              <a:rPr lang="en-US" dirty="0" smtClean="0"/>
              <a:t> of difficulties and having begun to watch the </a:t>
            </a:r>
            <a:r>
              <a:rPr lang="en-US" b="1" i="1" dirty="0" smtClean="0">
                <a:solidFill>
                  <a:srgbClr val="1FD17C"/>
                </a:solidFill>
              </a:rPr>
              <a:t>process</a:t>
            </a:r>
            <a:r>
              <a:rPr lang="en-US" dirty="0" smtClean="0"/>
              <a:t> for patterns of behavior, it becomes important to be able to define what is normal and what is abnormal</a:t>
            </a:r>
            <a:r>
              <a:rPr lang="en-US" dirty="0" smtClean="0"/>
              <a:t>.</a:t>
            </a:r>
          </a:p>
          <a:p>
            <a:pPr marL="68580" indent="0">
              <a:buNone/>
            </a:pPr>
            <a:endParaRPr lang="en-US" sz="400" dirty="0" smtClean="0"/>
          </a:p>
          <a:p>
            <a:r>
              <a:rPr lang="en-US" dirty="0" smtClean="0"/>
              <a:t>We strongly recommend “The Life Model” as the most comprehensive model of patterns of growth and maturity. It provides basic information on what is age appropriate or not, from infant to elder stages. It includes awareness of our God as our Creator  Who designed us to be relational.  A verbal summary of these stages is available in our CD </a:t>
            </a:r>
            <a:r>
              <a:rPr lang="en-US" dirty="0" smtClean="0">
                <a:solidFill>
                  <a:schemeClr val="tx2">
                    <a:lumMod val="90000"/>
                  </a:schemeClr>
                </a:solidFill>
                <a:hlinkClick r:id="rId2"/>
              </a:rPr>
              <a:t>“Maturity in Prayer Life” </a:t>
            </a:r>
            <a:r>
              <a:rPr lang="en-US" dirty="0" smtClean="0"/>
              <a:t>and the chart from the book is available in our article on </a:t>
            </a:r>
            <a:r>
              <a:rPr lang="en-US" dirty="0" smtClean="0">
                <a:solidFill>
                  <a:srgbClr val="1FD17C"/>
                </a:solidFill>
                <a:hlinkClick r:id="rId3"/>
              </a:rPr>
              <a:t>Love and Fear Bonds in Faith</a:t>
            </a:r>
            <a:r>
              <a:rPr lang="en-US" dirty="0" smtClean="0">
                <a:solidFill>
                  <a:srgbClr val="1FD17C"/>
                </a:solidFill>
              </a:rPr>
              <a:t>.</a:t>
            </a:r>
          </a:p>
          <a:p>
            <a:pPr marL="68580" indent="0">
              <a:buNone/>
            </a:pPr>
            <a:endParaRPr lang="en-US" sz="400" dirty="0" smtClean="0"/>
          </a:p>
          <a:p>
            <a:r>
              <a:rPr lang="en-US" dirty="0" smtClean="0"/>
              <a:t>“Living with Men” also by E. James Wilder, is an in-depth version of the more abbreviated original Life Model material. It has </a:t>
            </a:r>
            <a:r>
              <a:rPr lang="en-US" dirty="0" smtClean="0"/>
              <a:t>application </a:t>
            </a:r>
            <a:r>
              <a:rPr lang="en-US" dirty="0" smtClean="0"/>
              <a:t>for both </a:t>
            </a:r>
            <a:r>
              <a:rPr lang="en-US" dirty="0" smtClean="0"/>
              <a:t>						men </a:t>
            </a:r>
            <a:r>
              <a:rPr lang="en-US" dirty="0" smtClean="0"/>
              <a:t>and women.</a:t>
            </a:r>
            <a:endParaRPr lang="en-US" dirty="0"/>
          </a:p>
        </p:txBody>
      </p:sp>
    </p:spTree>
    <p:extLst>
      <p:ext uri="{BB962C8B-B14F-4D97-AF65-F5344CB8AC3E}">
        <p14:creationId xmlns:p14="http://schemas.microsoft.com/office/powerpoint/2010/main" val="113595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Wise use of time</a:t>
            </a:r>
            <a:endParaRPr lang="en-US" dirty="0"/>
          </a:p>
        </p:txBody>
      </p:sp>
      <p:sp>
        <p:nvSpPr>
          <p:cNvPr id="3" name="Content Placeholder 2"/>
          <p:cNvSpPr>
            <a:spLocks noGrp="1"/>
          </p:cNvSpPr>
          <p:nvPr>
            <p:ph idx="1"/>
          </p:nvPr>
        </p:nvSpPr>
        <p:spPr>
          <a:xfrm>
            <a:off x="685800" y="1295400"/>
            <a:ext cx="7772400" cy="4419600"/>
          </a:xfrm>
        </p:spPr>
        <p:txBody>
          <a:bodyPr>
            <a:normAutofit/>
          </a:bodyPr>
          <a:lstStyle/>
          <a:p>
            <a:r>
              <a:rPr lang="en-US" dirty="0" smtClean="0"/>
              <a:t>Most leaders have full plates and inadequate time ( or even desire!) to become experts in human development but this is NOT necessary! </a:t>
            </a:r>
          </a:p>
          <a:p>
            <a:endParaRPr lang="en-US" dirty="0" smtClean="0"/>
          </a:p>
          <a:p>
            <a:r>
              <a:rPr lang="en-US" dirty="0" smtClean="0"/>
              <a:t>A grasp on the basics of maturity and development will usually serve to be able to recognize what is normal and what is not!  Like the study of counterfeit money detection, which concentrates on knowing the REAL thing, so do we want to concentrate on what is good and right, but in such a way that we can begin to identify some thing that is out of line.</a:t>
            </a:r>
          </a:p>
          <a:p>
            <a:endParaRPr lang="en-US" dirty="0" smtClean="0"/>
          </a:p>
          <a:p>
            <a:r>
              <a:rPr lang="en-US" dirty="0" smtClean="0"/>
              <a:t>The Life Model does not rely on mental health diagnostic information but rather on observable things.  There are supporting materials available to use in personal and group study that will require some </a:t>
            </a:r>
            <a:r>
              <a:rPr lang="en-US" dirty="0" smtClean="0"/>
              <a:t>					investment </a:t>
            </a:r>
            <a:r>
              <a:rPr lang="en-US" dirty="0" smtClean="0"/>
              <a:t>of thought, prayer and time. </a:t>
            </a:r>
            <a:endParaRPr lang="en-US" dirty="0"/>
          </a:p>
        </p:txBody>
      </p:sp>
    </p:spTree>
    <p:extLst>
      <p:ext uri="{BB962C8B-B14F-4D97-AF65-F5344CB8AC3E}">
        <p14:creationId xmlns:p14="http://schemas.microsoft.com/office/powerpoint/2010/main" val="342963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Who is this teaching for?</a:t>
            </a:r>
            <a:endParaRPr lang="en-US" dirty="0"/>
          </a:p>
        </p:txBody>
      </p:sp>
      <p:sp>
        <p:nvSpPr>
          <p:cNvPr id="3" name="Content Placeholder 2"/>
          <p:cNvSpPr>
            <a:spLocks noGrp="1"/>
          </p:cNvSpPr>
          <p:nvPr>
            <p:ph idx="1"/>
          </p:nvPr>
        </p:nvSpPr>
        <p:spPr>
          <a:xfrm>
            <a:off x="685800" y="1066800"/>
            <a:ext cx="7772400" cy="5029200"/>
          </a:xfrm>
        </p:spPr>
        <p:txBody>
          <a:bodyPr/>
          <a:lstStyle/>
          <a:p>
            <a:r>
              <a:rPr lang="en-US" dirty="0" smtClean="0"/>
              <a:t>Those who have positions of leadership involving shepherding within a home fellowship or congregation.</a:t>
            </a:r>
          </a:p>
          <a:p>
            <a:endParaRPr lang="en-US" dirty="0" smtClean="0"/>
          </a:p>
          <a:p>
            <a:r>
              <a:rPr lang="en-US" dirty="0" smtClean="0"/>
              <a:t>Those </a:t>
            </a:r>
            <a:r>
              <a:rPr lang="en-US" dirty="0" smtClean="0"/>
              <a:t>who particularly are called to a relational ministry. </a:t>
            </a:r>
            <a:r>
              <a:rPr lang="en-US" i="1" dirty="0" smtClean="0"/>
              <a:t>(rather than those whose primary gifting or involvement is teaching) </a:t>
            </a:r>
          </a:p>
          <a:p>
            <a:r>
              <a:rPr lang="en-US" dirty="0" smtClean="0"/>
              <a:t>Those who have experienced conflict with people in the course of their ministry which seems above and beyond the more normal struggles.</a:t>
            </a:r>
          </a:p>
          <a:p>
            <a:endParaRPr lang="en-US" dirty="0" smtClean="0"/>
          </a:p>
          <a:p>
            <a:r>
              <a:rPr lang="en-US" dirty="0" smtClean="0"/>
              <a:t>Those </a:t>
            </a:r>
            <a:r>
              <a:rPr lang="en-US" dirty="0" smtClean="0"/>
              <a:t>shepherds who do not have any background to help them  differentiate between spiritual and emotional problems.</a:t>
            </a:r>
          </a:p>
          <a:p>
            <a:r>
              <a:rPr lang="en-US" dirty="0" smtClean="0"/>
              <a:t>Those shepherds who have seen either explosive conflict or subtle, </a:t>
            </a:r>
            <a:r>
              <a:rPr lang="en-US" dirty="0" smtClean="0"/>
              <a:t>simmering, creeping </a:t>
            </a:r>
            <a:r>
              <a:rPr lang="en-US" dirty="0" smtClean="0"/>
              <a:t>conflict that divides or destroys their community.</a:t>
            </a:r>
            <a:endParaRPr lang="en-US" dirty="0"/>
          </a:p>
        </p:txBody>
      </p:sp>
    </p:spTree>
    <p:extLst>
      <p:ext uri="{BB962C8B-B14F-4D97-AF65-F5344CB8AC3E}">
        <p14:creationId xmlns:p14="http://schemas.microsoft.com/office/powerpoint/2010/main" val="352882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i="1" dirty="0" smtClean="0">
                <a:hlinkClick r:id="rId2"/>
              </a:rPr>
              <a:t>Maturity in Prayer Life  </a:t>
            </a:r>
            <a:r>
              <a:rPr lang="en-US" i="1" dirty="0" smtClean="0"/>
              <a:t>-- </a:t>
            </a:r>
            <a:r>
              <a:rPr lang="en-US" dirty="0" smtClean="0"/>
              <a:t>by  Set Apart Ministries   CD that applies maturity stages to the development of our prayer lives</a:t>
            </a:r>
            <a:r>
              <a:rPr lang="en-US" dirty="0" smtClean="0"/>
              <a:t>.</a:t>
            </a:r>
          </a:p>
          <a:p>
            <a:r>
              <a:rPr lang="en-US" i="1" dirty="0" smtClean="0">
                <a:hlinkClick r:id="rId3"/>
              </a:rPr>
              <a:t>Self Worth and Responsibility  </a:t>
            </a:r>
            <a:r>
              <a:rPr lang="en-US" dirty="0" smtClean="0"/>
              <a:t>- by Barbara L. Klika, MSW  Articles and charts dealing with personal worth and how it plays out internally &amp; in relationships</a:t>
            </a:r>
            <a:endParaRPr lang="en-US" dirty="0" smtClean="0"/>
          </a:p>
          <a:p>
            <a:endParaRPr lang="en-US" i="1" dirty="0" smtClean="0"/>
          </a:p>
          <a:p>
            <a:r>
              <a:rPr lang="en-US" i="1" dirty="0" smtClean="0"/>
              <a:t>The </a:t>
            </a:r>
            <a:r>
              <a:rPr lang="en-US" i="1" dirty="0" smtClean="0"/>
              <a:t>Life Model </a:t>
            </a:r>
            <a:r>
              <a:rPr lang="en-US" dirty="0" smtClean="0"/>
              <a:t>– Living with Men  -- by E. James Wilder Ph. D.  Books, workbooks and DVDs that deal with stages of growth and maturity.</a:t>
            </a:r>
          </a:p>
          <a:p>
            <a:r>
              <a:rPr lang="en-US" i="1" dirty="0" smtClean="0"/>
              <a:t>Joy Bonds </a:t>
            </a:r>
            <a:r>
              <a:rPr lang="en-US" dirty="0" smtClean="0"/>
              <a:t>– by E. James Wilder, Ph. D.  DVD that details God’s design in the workings of our mind, brain and relationships and how it affects ability to be in relationship and handle various circumstances.</a:t>
            </a:r>
            <a:endParaRPr lang="en-US" dirty="0"/>
          </a:p>
        </p:txBody>
      </p:sp>
    </p:spTree>
    <p:extLst>
      <p:ext uri="{BB962C8B-B14F-4D97-AF65-F5344CB8AC3E}">
        <p14:creationId xmlns:p14="http://schemas.microsoft.com/office/powerpoint/2010/main" val="355622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Interpersonal aspects</a:t>
            </a:r>
            <a:endParaRPr lang="en-US" dirty="0"/>
          </a:p>
        </p:txBody>
      </p:sp>
    </p:spTree>
    <p:extLst>
      <p:ext uri="{BB962C8B-B14F-4D97-AF65-F5344CB8AC3E}">
        <p14:creationId xmlns:p14="http://schemas.microsoft.com/office/powerpoint/2010/main" val="420452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Fellowship Identity and stage</a:t>
            </a:r>
            <a:endParaRPr lang="en-US" dirty="0"/>
          </a:p>
        </p:txBody>
      </p:sp>
      <p:sp>
        <p:nvSpPr>
          <p:cNvPr id="3" name="Content Placeholder 2"/>
          <p:cNvSpPr>
            <a:spLocks noGrp="1"/>
          </p:cNvSpPr>
          <p:nvPr>
            <p:ph idx="1"/>
          </p:nvPr>
        </p:nvSpPr>
        <p:spPr>
          <a:xfrm>
            <a:off x="685800" y="1295400"/>
            <a:ext cx="7772400" cy="4419600"/>
          </a:xfrm>
        </p:spPr>
        <p:txBody>
          <a:bodyPr>
            <a:normAutofit/>
          </a:bodyPr>
          <a:lstStyle/>
          <a:p>
            <a:r>
              <a:rPr lang="en-US" sz="2400" dirty="0" smtClean="0"/>
              <a:t>In our ongoing learning we have identified what we see as four common types of fellowship groups. More information on this will be found in our presentation </a:t>
            </a:r>
            <a:r>
              <a:rPr lang="en-US" sz="2400" i="1" dirty="0" smtClean="0">
                <a:hlinkClick r:id="rId2"/>
              </a:rPr>
              <a:t>“The Importance of Echad for Messianic Fellowships.”</a:t>
            </a:r>
            <a:endParaRPr lang="en-US" sz="2400" i="1" dirty="0" smtClean="0"/>
          </a:p>
          <a:p>
            <a:endParaRPr lang="en-US" sz="2400" dirty="0"/>
          </a:p>
          <a:p>
            <a:r>
              <a:rPr lang="en-US" sz="2400" dirty="0" smtClean="0"/>
              <a:t>We </a:t>
            </a:r>
            <a:r>
              <a:rPr lang="en-US" sz="2400" dirty="0" smtClean="0"/>
              <a:t>find that intervention and successful resolution of  problems with disruptive people and interpersonal conflict becomes more viable as a group is closer to stages 3 and 4 rather than stages 1 and 2.  This is described in our </a:t>
            </a:r>
            <a:r>
              <a:rPr lang="en-US" sz="2400" dirty="0" smtClean="0">
                <a:hlinkClick r:id="rId3"/>
              </a:rPr>
              <a:t>introduction to “</a:t>
            </a:r>
            <a:r>
              <a:rPr lang="en-US" sz="2400" i="1" dirty="0" smtClean="0">
                <a:hlinkClick r:id="rId3"/>
              </a:rPr>
              <a:t>What Shepherd’s Need to Know” </a:t>
            </a:r>
            <a:r>
              <a:rPr lang="en-US" sz="2400" dirty="0" smtClean="0"/>
              <a:t>series</a:t>
            </a:r>
            <a:r>
              <a:rPr lang="en-US" sz="2400" dirty="0" smtClean="0"/>
              <a:t>.</a:t>
            </a:r>
          </a:p>
          <a:p>
            <a:pPr marL="68580" indent="0">
              <a:buNone/>
            </a:pPr>
            <a:r>
              <a:rPr lang="en-US" sz="2400" dirty="0"/>
              <a:t>	</a:t>
            </a:r>
            <a:r>
              <a:rPr lang="en-US" sz="2400" dirty="0" smtClean="0"/>
              <a:t>				        (continued)</a:t>
            </a:r>
            <a:endParaRPr lang="en-US" sz="2400" dirty="0" smtClean="0"/>
          </a:p>
          <a:p>
            <a:pPr marL="68580" indent="0">
              <a:buNone/>
            </a:pPr>
            <a:endParaRPr lang="en-US" dirty="0"/>
          </a:p>
        </p:txBody>
      </p:sp>
    </p:spTree>
    <p:extLst>
      <p:ext uri="{BB962C8B-B14F-4D97-AF65-F5344CB8AC3E}">
        <p14:creationId xmlns:p14="http://schemas.microsoft.com/office/powerpoint/2010/main" val="2373186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105399"/>
          </a:xfrm>
        </p:spPr>
        <p:txBody>
          <a:bodyPr/>
          <a:lstStyle/>
          <a:p>
            <a:r>
              <a:rPr lang="en-US" sz="2400" dirty="0"/>
              <a:t>Briefly, if a group remains casual  with transient members and unclear boundaries and fluid leadership,  there will be no opportunity to assist in identification and resolution of any type of serious conflict.  It is only when a group has boundaries, personal commitments and an identity with recognized and accepted leadership of their elders that it is </a:t>
            </a:r>
            <a:r>
              <a:rPr lang="en-US" sz="2400" dirty="0" smtClean="0"/>
              <a:t>possible.  Even </a:t>
            </a:r>
            <a:r>
              <a:rPr lang="en-US" sz="2400" dirty="0"/>
              <a:t>then it is rarely easy!</a:t>
            </a:r>
          </a:p>
          <a:p>
            <a:endParaRPr lang="en-US" sz="2400" dirty="0" smtClean="0"/>
          </a:p>
          <a:p>
            <a:r>
              <a:rPr lang="en-US" sz="2400" dirty="0" smtClean="0"/>
              <a:t>As </a:t>
            </a:r>
            <a:r>
              <a:rPr lang="en-US" sz="2400" dirty="0"/>
              <a:t>you can probably confirm,  all too often, any kind of effort to deal with issues results in people walking away, often spreading collateral damage on their way out.  The iron sharpening iron process cannot happen.</a:t>
            </a:r>
          </a:p>
          <a:p>
            <a:endParaRPr lang="en-US" dirty="0"/>
          </a:p>
        </p:txBody>
      </p:sp>
    </p:spTree>
    <p:extLst>
      <p:ext uri="{BB962C8B-B14F-4D97-AF65-F5344CB8AC3E}">
        <p14:creationId xmlns:p14="http://schemas.microsoft.com/office/powerpoint/2010/main" val="23720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  and relational</a:t>
            </a:r>
            <a:endParaRPr lang="en-US" dirty="0"/>
          </a:p>
        </p:txBody>
      </p:sp>
      <p:sp>
        <p:nvSpPr>
          <p:cNvPr id="5" name="Content Placeholder 4"/>
          <p:cNvSpPr>
            <a:spLocks noGrp="1"/>
          </p:cNvSpPr>
          <p:nvPr>
            <p:ph idx="1"/>
          </p:nvPr>
        </p:nvSpPr>
        <p:spPr>
          <a:xfrm>
            <a:off x="685800" y="1295400"/>
            <a:ext cx="7772400" cy="4495799"/>
          </a:xfrm>
        </p:spPr>
        <p:txBody>
          <a:bodyPr>
            <a:normAutofit lnSpcReduction="10000"/>
          </a:bodyPr>
          <a:lstStyle/>
          <a:p>
            <a:r>
              <a:rPr lang="en-US" sz="2800" dirty="0" smtClean="0"/>
              <a:t>Individuals do not operate in a vacuum. Sometimes a better picture does not come into focus until the interaction between various people is observed and included in observation of patterns. </a:t>
            </a:r>
            <a:endParaRPr lang="en-US" sz="2800" dirty="0" smtClean="0"/>
          </a:p>
          <a:p>
            <a:endParaRPr lang="en-US" sz="2800" dirty="0" smtClean="0"/>
          </a:p>
          <a:p>
            <a:r>
              <a:rPr lang="en-US" sz="2800" dirty="0" smtClean="0"/>
              <a:t>Though </a:t>
            </a:r>
            <a:r>
              <a:rPr lang="en-US" sz="2800" dirty="0" smtClean="0"/>
              <a:t>it will not be a consuming and long process to understand this, it will involve some commitment of time </a:t>
            </a:r>
            <a:r>
              <a:rPr lang="en-US" sz="2800" dirty="0" smtClean="0"/>
              <a:t>and </a:t>
            </a:r>
            <a:r>
              <a:rPr lang="en-US" sz="2800" dirty="0" smtClean="0"/>
              <a:t>focus to become better equipped</a:t>
            </a:r>
            <a:r>
              <a:rPr lang="en-US" sz="2800" dirty="0" smtClean="0"/>
              <a:t>.                    </a:t>
            </a:r>
          </a:p>
          <a:p>
            <a:pPr marL="3611880" lvl="8" indent="0">
              <a:buNone/>
            </a:pPr>
            <a:r>
              <a:rPr lang="en-US" sz="2200" dirty="0" smtClean="0"/>
              <a:t> (continued)</a:t>
            </a:r>
            <a:endParaRPr lang="en-US" sz="2200" dirty="0" smtClean="0"/>
          </a:p>
        </p:txBody>
      </p:sp>
    </p:spTree>
    <p:extLst>
      <p:ext uri="{BB962C8B-B14F-4D97-AF65-F5344CB8AC3E}">
        <p14:creationId xmlns:p14="http://schemas.microsoft.com/office/powerpoint/2010/main" val="365001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181600"/>
          </a:xfrm>
        </p:spPr>
        <p:txBody>
          <a:bodyPr>
            <a:normAutofit lnSpcReduction="10000"/>
          </a:bodyPr>
          <a:lstStyle/>
          <a:p>
            <a:r>
              <a:rPr lang="en-US" sz="2400" dirty="0"/>
              <a:t>We have found that it is unlikely for any intervention to be successful if both the leaders AND members have not been acquainted with these understandings before a conflict occurs. </a:t>
            </a:r>
            <a:r>
              <a:rPr lang="en-US" sz="2400" dirty="0" smtClean="0"/>
              <a:t>(more on this later)</a:t>
            </a:r>
          </a:p>
          <a:p>
            <a:endParaRPr lang="en-US" sz="2400" dirty="0" smtClean="0"/>
          </a:p>
          <a:p>
            <a:r>
              <a:rPr lang="en-US" sz="2400" dirty="0" smtClean="0"/>
              <a:t>Therefore</a:t>
            </a:r>
            <a:r>
              <a:rPr lang="en-US" sz="2400" dirty="0"/>
              <a:t>, we recommend that fellowship groups need to spend some time becoming familiar with these basic things. </a:t>
            </a:r>
            <a:endParaRPr lang="en-US" sz="2400" dirty="0" smtClean="0"/>
          </a:p>
          <a:p>
            <a:endParaRPr lang="en-US" sz="2400" dirty="0" smtClean="0"/>
          </a:p>
          <a:p>
            <a:r>
              <a:rPr lang="en-US" sz="2400" dirty="0" smtClean="0"/>
              <a:t>We  </a:t>
            </a:r>
            <a:r>
              <a:rPr lang="en-US" sz="2400" dirty="0"/>
              <a:t>generally  would NOT include  these matters on Shabbat where the focus is Messiah but each community has their own </a:t>
            </a:r>
            <a:r>
              <a:rPr lang="en-US" sz="2400" i="1" dirty="0" smtClean="0"/>
              <a:t>halacha</a:t>
            </a:r>
            <a:r>
              <a:rPr lang="en-US" sz="2400" dirty="0" smtClean="0"/>
              <a:t> </a:t>
            </a:r>
            <a:r>
              <a:rPr lang="en-US" sz="2400" dirty="0"/>
              <a:t>and will determine how best to inform their people.</a:t>
            </a:r>
          </a:p>
          <a:p>
            <a:endParaRPr lang="en-US" dirty="0"/>
          </a:p>
          <a:p>
            <a:pPr marL="68580" indent="0">
              <a:buNone/>
            </a:pPr>
            <a:r>
              <a:rPr lang="en-US" dirty="0" smtClean="0"/>
              <a:t>					(continued)</a:t>
            </a:r>
            <a:endParaRPr lang="en-US" dirty="0"/>
          </a:p>
        </p:txBody>
      </p:sp>
    </p:spTree>
    <p:extLst>
      <p:ext uri="{BB962C8B-B14F-4D97-AF65-F5344CB8AC3E}">
        <p14:creationId xmlns:p14="http://schemas.microsoft.com/office/powerpoint/2010/main" val="153916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724400"/>
          </a:xfrm>
        </p:spPr>
        <p:txBody>
          <a:bodyPr>
            <a:normAutofit/>
          </a:bodyPr>
          <a:lstStyle/>
          <a:p>
            <a:endParaRPr lang="en-US" dirty="0"/>
          </a:p>
          <a:p>
            <a:r>
              <a:rPr lang="en-US" sz="2400" dirty="0"/>
              <a:t>We have found a number of materials that help identify what is normal and what is abnormal in relationships. </a:t>
            </a:r>
            <a:r>
              <a:rPr lang="en-US" sz="2400" dirty="0" smtClean="0"/>
              <a:t> This has involved years of sifting through resources even prior to community, but especially informed over the last eleven years as a community.</a:t>
            </a:r>
          </a:p>
          <a:p>
            <a:endParaRPr lang="en-US" sz="2400" dirty="0"/>
          </a:p>
          <a:p>
            <a:r>
              <a:rPr lang="en-US" sz="2400" dirty="0" smtClean="0"/>
              <a:t> </a:t>
            </a:r>
            <a:r>
              <a:rPr lang="en-US" sz="2400" dirty="0"/>
              <a:t>It is a body of knowledge that takes some time to assimilate, like the Life Model, but it is well worth the time invested to improve stability and reduce the damage done  through both explosive unresolved conflict and long term,  simmering conflict.</a:t>
            </a:r>
          </a:p>
          <a:p>
            <a:endParaRPr lang="en-US" dirty="0"/>
          </a:p>
        </p:txBody>
      </p:sp>
    </p:spTree>
    <p:extLst>
      <p:ext uri="{BB962C8B-B14F-4D97-AF65-F5344CB8AC3E}">
        <p14:creationId xmlns:p14="http://schemas.microsoft.com/office/powerpoint/2010/main" val="350912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Drama triangles abound</a:t>
            </a:r>
            <a:endParaRPr lang="en-US" dirty="0"/>
          </a:p>
        </p:txBody>
      </p:sp>
      <p:sp>
        <p:nvSpPr>
          <p:cNvPr id="3" name="Content Placeholder 2"/>
          <p:cNvSpPr>
            <a:spLocks noGrp="1"/>
          </p:cNvSpPr>
          <p:nvPr>
            <p:ph idx="1"/>
          </p:nvPr>
        </p:nvSpPr>
        <p:spPr>
          <a:xfrm>
            <a:off x="685800" y="1295400"/>
            <a:ext cx="7772400" cy="4648200"/>
          </a:xfrm>
        </p:spPr>
        <p:txBody>
          <a:bodyPr>
            <a:normAutofit fontScale="92500" lnSpcReduction="20000"/>
          </a:bodyPr>
          <a:lstStyle/>
          <a:p>
            <a:r>
              <a:rPr lang="en-US" sz="2400" dirty="0" smtClean="0"/>
              <a:t>A very insightful piece of understanding about interpersonal conflict is found in the teachings of Dr. Stephan Karpmann, who graciously has given us permission to incorporate his work for the benefit of Messianic Communities.</a:t>
            </a:r>
          </a:p>
          <a:p>
            <a:endParaRPr lang="en-US" sz="2400" dirty="0" smtClean="0"/>
          </a:p>
          <a:p>
            <a:pPr marL="68580" indent="0">
              <a:buNone/>
            </a:pPr>
            <a:endParaRPr lang="en-US" sz="2400" dirty="0" smtClean="0"/>
          </a:p>
          <a:p>
            <a:r>
              <a:rPr lang="en-US" sz="2400" dirty="0" smtClean="0"/>
              <a:t>When </a:t>
            </a:r>
            <a:r>
              <a:rPr lang="en-US" sz="2400" dirty="0" smtClean="0"/>
              <a:t>patterns between people are </a:t>
            </a:r>
            <a:endParaRPr lang="en-US" sz="2400" dirty="0" smtClean="0"/>
          </a:p>
          <a:p>
            <a:pPr marL="68580" indent="0">
              <a:buNone/>
            </a:pPr>
            <a:r>
              <a:rPr lang="en-US" sz="2400" dirty="0" smtClean="0"/>
              <a:t>    observed</a:t>
            </a:r>
            <a:r>
              <a:rPr lang="en-US" sz="2400" dirty="0" smtClean="0"/>
              <a:t>, it will quickly be seen that </a:t>
            </a:r>
            <a:endParaRPr lang="en-US" sz="2400" dirty="0" smtClean="0"/>
          </a:p>
          <a:p>
            <a:pPr marL="68580" indent="0">
              <a:buNone/>
            </a:pPr>
            <a:r>
              <a:rPr lang="en-US" sz="2400" dirty="0" smtClean="0"/>
              <a:t>    Dr</a:t>
            </a:r>
            <a:r>
              <a:rPr lang="en-US" sz="2400" dirty="0" smtClean="0"/>
              <a:t>. Karpmann was correct in this analysis </a:t>
            </a:r>
            <a:r>
              <a:rPr lang="en-US" sz="2400" dirty="0" smtClean="0"/>
              <a:t>that</a:t>
            </a:r>
          </a:p>
          <a:p>
            <a:pPr marL="68580" indent="0">
              <a:buNone/>
            </a:pPr>
            <a:r>
              <a:rPr lang="en-US" sz="2400" dirty="0" smtClean="0"/>
              <a:t>    </a:t>
            </a:r>
            <a:r>
              <a:rPr lang="en-US" sz="2400" dirty="0" smtClean="0"/>
              <a:t>unfruitful conflict interactions usually include three roles: victim, </a:t>
            </a:r>
            <a:r>
              <a:rPr lang="en-US" sz="2400" dirty="0" smtClean="0"/>
              <a:t>     persecutor </a:t>
            </a:r>
            <a:r>
              <a:rPr lang="en-US" sz="2400" dirty="0" smtClean="0"/>
              <a:t>and rescuer.  Individuals are usually unaware that </a:t>
            </a:r>
            <a:endParaRPr lang="en-US" sz="2400" dirty="0" smtClean="0"/>
          </a:p>
          <a:p>
            <a:pPr marL="68580" indent="0">
              <a:buNone/>
            </a:pPr>
            <a:r>
              <a:rPr lang="en-US" sz="2400" dirty="0"/>
              <a:t> </a:t>
            </a:r>
            <a:r>
              <a:rPr lang="en-US" sz="2400" dirty="0" smtClean="0"/>
              <a:t> </a:t>
            </a:r>
            <a:r>
              <a:rPr lang="en-US" sz="2400" dirty="0" smtClean="0"/>
              <a:t>they </a:t>
            </a:r>
            <a:r>
              <a:rPr lang="en-US" sz="2400" dirty="0" smtClean="0"/>
              <a:t>have acted as though there was a script in the interaction</a:t>
            </a:r>
            <a:r>
              <a:rPr lang="en-US" sz="2400" dirty="0" smtClean="0"/>
              <a:t>.     </a:t>
            </a:r>
          </a:p>
          <a:p>
            <a:pPr marL="68580" indent="0">
              <a:buNone/>
            </a:pPr>
            <a:r>
              <a:rPr lang="en-US" sz="2400" dirty="0" smtClean="0"/>
              <a:t>                                                      </a:t>
            </a:r>
            <a:r>
              <a:rPr lang="en-US" dirty="0" smtClean="0"/>
              <a:t>(continued)</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2362200"/>
            <a:ext cx="1828800" cy="1828800"/>
          </a:xfrm>
          <a:prstGeom prst="rect">
            <a:avLst/>
          </a:prstGeom>
        </p:spPr>
      </p:pic>
    </p:spTree>
    <p:extLst>
      <p:ext uri="{BB962C8B-B14F-4D97-AF65-F5344CB8AC3E}">
        <p14:creationId xmlns:p14="http://schemas.microsoft.com/office/powerpoint/2010/main" val="332043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343401"/>
          </a:xfrm>
        </p:spPr>
        <p:txBody>
          <a:bodyPr>
            <a:normAutofit/>
          </a:bodyPr>
          <a:lstStyle/>
          <a:p>
            <a:r>
              <a:rPr lang="en-US" sz="2400" dirty="0"/>
              <a:t>The challenge is to not fall into any of these roles, but respond rather than react to them, staying in a neutral position, OFF the triangle! </a:t>
            </a:r>
          </a:p>
          <a:p>
            <a:pPr marL="68580" indent="0">
              <a:buNone/>
            </a:pPr>
            <a:endParaRPr lang="en-US" sz="1100" dirty="0" smtClean="0"/>
          </a:p>
          <a:p>
            <a:r>
              <a:rPr lang="en-US" sz="2400" dirty="0" smtClean="0"/>
              <a:t>This </a:t>
            </a:r>
            <a:r>
              <a:rPr lang="en-US" sz="2400" dirty="0"/>
              <a:t>pattern is so frequently seen that we would consider it generally within the “normal” range of difficulties. Common but not really “normal” to be more </a:t>
            </a:r>
            <a:r>
              <a:rPr lang="en-US" sz="2400" dirty="0" smtClean="0"/>
              <a:t>specific.</a:t>
            </a:r>
          </a:p>
          <a:p>
            <a:endParaRPr lang="en-US" sz="2400" dirty="0" smtClean="0"/>
          </a:p>
          <a:p>
            <a:r>
              <a:rPr lang="en-US" sz="2400" dirty="0" smtClean="0"/>
              <a:t>It is examined at length in our CD  </a:t>
            </a:r>
            <a:r>
              <a:rPr lang="en-US" sz="2400" i="1" dirty="0" smtClean="0">
                <a:hlinkClick r:id="rId2"/>
              </a:rPr>
              <a:t>“Drama Triangles for Messianic Communities” </a:t>
            </a:r>
            <a:r>
              <a:rPr lang="en-US" sz="2400" dirty="0" smtClean="0"/>
              <a:t>including an analysis of how this might have been perceived with Paul’s visit to the Galatians.</a:t>
            </a:r>
            <a:endParaRPr lang="en-US" sz="2400" dirty="0"/>
          </a:p>
          <a:p>
            <a:endParaRPr lang="en-US" dirty="0"/>
          </a:p>
        </p:txBody>
      </p:sp>
    </p:spTree>
    <p:extLst>
      <p:ext uri="{BB962C8B-B14F-4D97-AF65-F5344CB8AC3E}">
        <p14:creationId xmlns:p14="http://schemas.microsoft.com/office/powerpoint/2010/main" val="78572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1143000"/>
          </a:xfrm>
        </p:spPr>
        <p:txBody>
          <a:bodyPr>
            <a:normAutofit/>
          </a:bodyPr>
          <a:lstStyle/>
          <a:p>
            <a:r>
              <a:rPr lang="en-US" dirty="0" smtClean="0"/>
              <a:t>Learning &amp; Using Drama Triangle</a:t>
            </a:r>
            <a:endParaRPr lang="en-US" dirty="0"/>
          </a:p>
        </p:txBody>
      </p:sp>
      <p:sp>
        <p:nvSpPr>
          <p:cNvPr id="3" name="Content Placeholder 2"/>
          <p:cNvSpPr>
            <a:spLocks noGrp="1"/>
          </p:cNvSpPr>
          <p:nvPr>
            <p:ph idx="1"/>
          </p:nvPr>
        </p:nvSpPr>
        <p:spPr>
          <a:xfrm>
            <a:off x="533400" y="990600"/>
            <a:ext cx="8153400" cy="4724399"/>
          </a:xfrm>
        </p:spPr>
        <p:txBody>
          <a:bodyPr>
            <a:normAutofit/>
          </a:bodyPr>
          <a:lstStyle/>
          <a:p>
            <a:r>
              <a:rPr lang="en-US" dirty="0" smtClean="0"/>
              <a:t>I </a:t>
            </a:r>
            <a:r>
              <a:rPr lang="en-US" dirty="0"/>
              <a:t>have described a </a:t>
            </a:r>
            <a:r>
              <a:rPr lang="en-US" dirty="0" smtClean="0"/>
              <a:t>“backwards </a:t>
            </a:r>
            <a:r>
              <a:rPr lang="en-US" dirty="0"/>
              <a:t>learning </a:t>
            </a:r>
            <a:r>
              <a:rPr lang="en-US" dirty="0" smtClean="0"/>
              <a:t>“ process in which we usually can first recognize  when we have experienced this pattern long ago, then more recently, and in step three, recognize it AS it is happening so that we can put a stop to it before more harm is done. </a:t>
            </a:r>
          </a:p>
          <a:p>
            <a:endParaRPr lang="en-US" dirty="0" smtClean="0"/>
          </a:p>
          <a:p>
            <a:r>
              <a:rPr lang="en-US" dirty="0" smtClean="0"/>
              <a:t>Step </a:t>
            </a:r>
            <a:r>
              <a:rPr lang="en-US" dirty="0" smtClean="0"/>
              <a:t>4 is the joyful one where we can see it coming and step out BEFORE it even begins! I have watched people in this process which can be accomplished in just a matter of weeks to months, and less often, years before it is so much a part of their awareness that they can apply it without having to consciously think about it.</a:t>
            </a:r>
          </a:p>
          <a:p>
            <a:endParaRPr lang="en-US" dirty="0"/>
          </a:p>
          <a:p>
            <a:r>
              <a:rPr lang="en-US" dirty="0" smtClean="0"/>
              <a:t> </a:t>
            </a:r>
            <a:r>
              <a:rPr lang="en-US" dirty="0"/>
              <a:t>It could move to a severity indicator if an individual </a:t>
            </a:r>
            <a:r>
              <a:rPr lang="en-US" dirty="0" smtClean="0"/>
              <a:t>resists understanding and accountability or is </a:t>
            </a:r>
            <a:r>
              <a:rPr lang="en-US" dirty="0"/>
              <a:t>unable to incorporate and use this information after </a:t>
            </a:r>
            <a:r>
              <a:rPr lang="en-US" dirty="0" smtClean="0"/>
              <a:t>			a </a:t>
            </a:r>
            <a:r>
              <a:rPr lang="en-US" dirty="0"/>
              <a:t>reasonable amount of exposure and practice.  </a:t>
            </a:r>
          </a:p>
          <a:p>
            <a:endParaRPr lang="en-US" dirty="0"/>
          </a:p>
        </p:txBody>
      </p:sp>
    </p:spTree>
    <p:extLst>
      <p:ext uri="{BB962C8B-B14F-4D97-AF65-F5344CB8AC3E}">
        <p14:creationId xmlns:p14="http://schemas.microsoft.com/office/powerpoint/2010/main" val="307732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teaching can do</a:t>
            </a:r>
            <a:endParaRPr lang="en-US" dirty="0"/>
          </a:p>
        </p:txBody>
      </p:sp>
      <p:sp>
        <p:nvSpPr>
          <p:cNvPr id="3" name="Content Placeholder 2"/>
          <p:cNvSpPr>
            <a:spLocks noGrp="1"/>
          </p:cNvSpPr>
          <p:nvPr>
            <p:ph idx="1"/>
          </p:nvPr>
        </p:nvSpPr>
        <p:spPr>
          <a:xfrm>
            <a:off x="685800" y="1447800"/>
            <a:ext cx="7772400" cy="4114799"/>
          </a:xfrm>
        </p:spPr>
        <p:txBody>
          <a:bodyPr>
            <a:normAutofit/>
          </a:bodyPr>
          <a:lstStyle/>
          <a:p>
            <a:r>
              <a:rPr lang="en-US" sz="2400" dirty="0"/>
              <a:t>It offers information </a:t>
            </a:r>
            <a:r>
              <a:rPr lang="en-US" sz="2400" dirty="0" smtClean="0"/>
              <a:t> &amp; resources about </a:t>
            </a:r>
            <a:r>
              <a:rPr lang="en-US" sz="2400" dirty="0" smtClean="0"/>
              <a:t>the normal </a:t>
            </a:r>
            <a:r>
              <a:rPr lang="en-US" sz="2400" dirty="0"/>
              <a:t>struggles of maturity that often become obvious in close relationships.</a:t>
            </a:r>
          </a:p>
          <a:p>
            <a:r>
              <a:rPr lang="en-US" sz="2400" dirty="0" smtClean="0"/>
              <a:t>It </a:t>
            </a:r>
            <a:r>
              <a:rPr lang="en-US" sz="2400" dirty="0"/>
              <a:t>offers some basic observations of what psychological or emotional problems “look like” in the context of community</a:t>
            </a:r>
            <a:r>
              <a:rPr lang="en-US" sz="2400" dirty="0" smtClean="0"/>
              <a:t>.</a:t>
            </a:r>
          </a:p>
          <a:p>
            <a:r>
              <a:rPr lang="en-US" sz="2400" dirty="0" smtClean="0"/>
              <a:t>It suggests considerations that would help determine what is considered severe</a:t>
            </a:r>
            <a:r>
              <a:rPr lang="en-US" sz="2400" dirty="0" smtClean="0"/>
              <a:t>.        </a:t>
            </a:r>
          </a:p>
          <a:p>
            <a:pPr marL="68580" indent="0">
              <a:buNone/>
            </a:pPr>
            <a:r>
              <a:rPr lang="en-US" sz="2400" dirty="0" smtClean="0"/>
              <a:t>                                                             (continued)   </a:t>
            </a:r>
            <a:endParaRPr lang="en-US" sz="2400" dirty="0" smtClean="0"/>
          </a:p>
        </p:txBody>
      </p:sp>
    </p:spTree>
    <p:extLst>
      <p:ext uri="{BB962C8B-B14F-4D97-AF65-F5344CB8AC3E}">
        <p14:creationId xmlns:p14="http://schemas.microsoft.com/office/powerpoint/2010/main" val="648278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Shepherds beware!</a:t>
            </a:r>
            <a:endParaRPr lang="en-US" dirty="0"/>
          </a:p>
        </p:txBody>
      </p:sp>
      <p:sp>
        <p:nvSpPr>
          <p:cNvPr id="3" name="Content Placeholder 2"/>
          <p:cNvSpPr>
            <a:spLocks noGrp="1"/>
          </p:cNvSpPr>
          <p:nvPr>
            <p:ph idx="1"/>
          </p:nvPr>
        </p:nvSpPr>
        <p:spPr>
          <a:xfrm>
            <a:off x="685800" y="1371600"/>
            <a:ext cx="7772400" cy="4343399"/>
          </a:xfrm>
        </p:spPr>
        <p:txBody>
          <a:bodyPr>
            <a:normAutofit/>
          </a:bodyPr>
          <a:lstStyle/>
          <a:p>
            <a:r>
              <a:rPr lang="en-US" dirty="0" smtClean="0"/>
              <a:t>Have you found yourself in the drama triangle?  </a:t>
            </a:r>
          </a:p>
          <a:p>
            <a:r>
              <a:rPr lang="en-US" dirty="0" smtClean="0"/>
              <a:t>Have you learned that you often fall into one or more roles without your awareness?</a:t>
            </a:r>
          </a:p>
          <a:p>
            <a:r>
              <a:rPr lang="en-US" dirty="0" smtClean="0"/>
              <a:t>Does this happen only in family relationships or does it happen among your colleagues or fellow workers, or with your fellowship members?</a:t>
            </a:r>
          </a:p>
          <a:p>
            <a:r>
              <a:rPr lang="en-US" dirty="0" smtClean="0"/>
              <a:t>Usually, if we fall into it in one setting, we are susceptible to it in all. </a:t>
            </a:r>
          </a:p>
          <a:p>
            <a:endParaRPr lang="en-US" dirty="0"/>
          </a:p>
          <a:p>
            <a:r>
              <a:rPr lang="en-US" dirty="0" smtClean="0"/>
              <a:t>Before you will be able to be of much help to others, you will need to overcome your own unhelpful pattern!  Prayerfully confess this to our Abba Who is well able to sustain us and </a:t>
            </a:r>
            <a:r>
              <a:rPr lang="en-US" dirty="0" smtClean="0"/>
              <a:t>enlist</a:t>
            </a:r>
          </a:p>
          <a:p>
            <a:pPr marL="68580" indent="0">
              <a:buNone/>
            </a:pPr>
            <a:r>
              <a:rPr lang="en-US" dirty="0"/>
              <a:t> </a:t>
            </a:r>
            <a:r>
              <a:rPr lang="en-US" dirty="0" smtClean="0"/>
              <a:t>  </a:t>
            </a:r>
            <a:r>
              <a:rPr lang="en-US" dirty="0" smtClean="0"/>
              <a:t> </a:t>
            </a:r>
            <a:r>
              <a:rPr lang="en-US" dirty="0" smtClean="0"/>
              <a:t>the help of some trusted people for accountability.</a:t>
            </a:r>
            <a:endParaRPr lang="en-US" dirty="0"/>
          </a:p>
        </p:txBody>
      </p:sp>
      <p:pic>
        <p:nvPicPr>
          <p:cNvPr id="8194" name="Picture 2" descr="C:\Users\owner\AppData\Local\Microsoft\Windows\Temporary Internet Files\Content.IE5\UR140HNP\MC9000577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800600"/>
            <a:ext cx="1822399" cy="133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685800" y="1219200"/>
            <a:ext cx="7772400" cy="4114801"/>
          </a:xfrm>
        </p:spPr>
        <p:txBody>
          <a:bodyPr>
            <a:normAutofit lnSpcReduction="10000"/>
          </a:bodyPr>
          <a:lstStyle/>
          <a:p>
            <a:r>
              <a:rPr lang="en-US" i="1" dirty="0" smtClean="0">
                <a:hlinkClick r:id="rId2"/>
              </a:rPr>
              <a:t>The Importance of Echad for Messianic Fellowships  </a:t>
            </a:r>
            <a:r>
              <a:rPr lang="en-US" dirty="0" smtClean="0"/>
              <a:t>- Set Apart Ministries PowerPoint presentation  on relationship between personal and corporate growth &amp; ability to resist the schemes of the evil one.</a:t>
            </a:r>
          </a:p>
          <a:p>
            <a:r>
              <a:rPr lang="en-US" i="1" dirty="0" smtClean="0">
                <a:hlinkClick r:id="rId3"/>
              </a:rPr>
              <a:t>Drama Triangles for Messianic Communities  </a:t>
            </a:r>
            <a:r>
              <a:rPr lang="en-US" dirty="0" smtClean="0"/>
              <a:t>- Set Apart  Ministries CD</a:t>
            </a:r>
          </a:p>
          <a:p>
            <a:r>
              <a:rPr lang="en-US" i="1" dirty="0" smtClean="0"/>
              <a:t>Boundaries </a:t>
            </a:r>
            <a:r>
              <a:rPr lang="en-US" dirty="0" smtClean="0"/>
              <a:t> by Cloud and Townsend   Books, workbooks, videos</a:t>
            </a:r>
          </a:p>
          <a:p>
            <a:r>
              <a:rPr lang="en-US" i="1" dirty="0" smtClean="0"/>
              <a:t>Reactivity – </a:t>
            </a:r>
            <a:r>
              <a:rPr lang="en-US" dirty="0" smtClean="0"/>
              <a:t>by Phil DeLuca, MSW  video</a:t>
            </a:r>
          </a:p>
          <a:p>
            <a:r>
              <a:rPr lang="en-US" i="1" dirty="0" smtClean="0"/>
              <a:t>Banana Baseball  -  </a:t>
            </a:r>
            <a:r>
              <a:rPr lang="en-US" dirty="0" smtClean="0"/>
              <a:t>E. James Wilder, Ph.D. </a:t>
            </a:r>
            <a:r>
              <a:rPr lang="en-US" dirty="0"/>
              <a:t> </a:t>
            </a:r>
            <a:r>
              <a:rPr lang="en-US" dirty="0" smtClean="0"/>
              <a:t> DVD on brain development, the nucleus accumbens, and the connections with relational problems &amp; addictions</a:t>
            </a:r>
          </a:p>
          <a:p>
            <a:r>
              <a:rPr lang="en-US" i="1" dirty="0" smtClean="0"/>
              <a:t>The Verbal Logical Explainer  </a:t>
            </a:r>
            <a:r>
              <a:rPr lang="en-US" dirty="0" smtClean="0"/>
              <a:t>- Dr. Karl Lehman   DVD on brain function and impact of previous experiences on current ability to respond well to circumstances.</a:t>
            </a:r>
            <a:endParaRPr lang="en-US" dirty="0"/>
          </a:p>
        </p:txBody>
      </p:sp>
    </p:spTree>
    <p:extLst>
      <p:ext uri="{BB962C8B-B14F-4D97-AF65-F5344CB8AC3E}">
        <p14:creationId xmlns:p14="http://schemas.microsoft.com/office/powerpoint/2010/main" val="272427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Severe situations</a:t>
            </a:r>
            <a:endParaRPr lang="en-US" dirty="0"/>
          </a:p>
        </p:txBody>
      </p:sp>
    </p:spTree>
    <p:extLst>
      <p:ext uri="{BB962C8B-B14F-4D97-AF65-F5344CB8AC3E}">
        <p14:creationId xmlns:p14="http://schemas.microsoft.com/office/powerpoint/2010/main" val="221097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Individual &amp; Relational Criteria</a:t>
            </a:r>
            <a:endParaRPr lang="en-US" dirty="0"/>
          </a:p>
        </p:txBody>
      </p:sp>
      <p:sp>
        <p:nvSpPr>
          <p:cNvPr id="5" name="Content Placeholder 4"/>
          <p:cNvSpPr>
            <a:spLocks noGrp="1"/>
          </p:cNvSpPr>
          <p:nvPr>
            <p:ph idx="1"/>
          </p:nvPr>
        </p:nvSpPr>
        <p:spPr/>
        <p:txBody>
          <a:bodyPr/>
          <a:lstStyle/>
          <a:p>
            <a:r>
              <a:rPr lang="en-US" dirty="0" smtClean="0"/>
              <a:t>The criteria to determine the severity of a situation are somewhat variable; often specific to a community or occurrence of som</a:t>
            </a:r>
            <a:r>
              <a:rPr lang="en-US" dirty="0" smtClean="0"/>
              <a:t>e kind.</a:t>
            </a:r>
          </a:p>
          <a:p>
            <a:r>
              <a:rPr lang="en-US" dirty="0" smtClean="0"/>
              <a:t>It may become apparent at an individual level, or as interactio</a:t>
            </a:r>
            <a:r>
              <a:rPr lang="en-US" dirty="0" smtClean="0"/>
              <a:t>n is observed between that person and a few others, or when an entire community is involved.</a:t>
            </a:r>
          </a:p>
          <a:p>
            <a:r>
              <a:rPr lang="en-US" dirty="0" smtClean="0"/>
              <a:t>Individually,  it may have to do with decreasing ability to function; what psychologists call “decompensating” and lay people call “falling apart.”</a:t>
            </a:r>
          </a:p>
          <a:p>
            <a:r>
              <a:rPr lang="en-US" dirty="0" smtClean="0"/>
              <a:t>Relationally, it may involve unresolved conflicts between two or more people that intrude on the entire community. You know the tension that results when a group is too well aware of a disagreement between people among them?  Watch for recurrent Drama Triangles here.</a:t>
            </a:r>
            <a:endParaRPr lang="en-US" dirty="0"/>
          </a:p>
        </p:txBody>
      </p:sp>
    </p:spTree>
    <p:extLst>
      <p:ext uri="{BB962C8B-B14F-4D97-AF65-F5344CB8AC3E}">
        <p14:creationId xmlns:p14="http://schemas.microsoft.com/office/powerpoint/2010/main" val="59724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wide criteria</a:t>
            </a:r>
            <a:endParaRPr lang="en-US" dirty="0"/>
          </a:p>
        </p:txBody>
      </p:sp>
      <p:sp>
        <p:nvSpPr>
          <p:cNvPr id="3" name="Content Placeholder 2"/>
          <p:cNvSpPr>
            <a:spLocks noGrp="1"/>
          </p:cNvSpPr>
          <p:nvPr>
            <p:ph idx="1"/>
          </p:nvPr>
        </p:nvSpPr>
        <p:spPr>
          <a:xfrm>
            <a:off x="685800" y="1600200"/>
            <a:ext cx="7772400" cy="3962399"/>
          </a:xfrm>
        </p:spPr>
        <p:txBody>
          <a:bodyPr>
            <a:normAutofit lnSpcReduction="10000"/>
          </a:bodyPr>
          <a:lstStyle/>
          <a:p>
            <a:r>
              <a:rPr lang="en-US" sz="2400" dirty="0" smtClean="0"/>
              <a:t>Sometimes a behavior erupts to the point that it involves the entire community, destabilizing and often destroying that community if it can’t be prayerfully and wisely resolved quickly.  This is another place to be aware of the formation of Drama Triangles which involve “pitting” one or more members against one another when people feel compelled to “take a side.” </a:t>
            </a:r>
          </a:p>
          <a:p>
            <a:endParaRPr lang="en-US" sz="2400" dirty="0" smtClean="0"/>
          </a:p>
          <a:p>
            <a:r>
              <a:rPr lang="en-US" sz="2400" dirty="0" smtClean="0"/>
              <a:t>It is especially devastating when such triangles involve pitting one or more members against a leader or the 						leadership team. </a:t>
            </a:r>
            <a:endParaRPr lang="en-US" sz="2400" dirty="0"/>
          </a:p>
        </p:txBody>
      </p:sp>
    </p:spTree>
    <p:extLst>
      <p:ext uri="{BB962C8B-B14F-4D97-AF65-F5344CB8AC3E}">
        <p14:creationId xmlns:p14="http://schemas.microsoft.com/office/powerpoint/2010/main" val="72140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18</a:t>
            </a:r>
            <a:endParaRPr lang="en-US" dirty="0"/>
          </a:p>
        </p:txBody>
      </p:sp>
      <p:sp>
        <p:nvSpPr>
          <p:cNvPr id="3" name="Content Placeholder 2"/>
          <p:cNvSpPr>
            <a:spLocks noGrp="1"/>
          </p:cNvSpPr>
          <p:nvPr>
            <p:ph idx="1"/>
          </p:nvPr>
        </p:nvSpPr>
        <p:spPr>
          <a:xfrm>
            <a:off x="685800" y="1371600"/>
            <a:ext cx="7772400" cy="4343400"/>
          </a:xfrm>
        </p:spPr>
        <p:txBody>
          <a:bodyPr>
            <a:normAutofit/>
          </a:bodyPr>
          <a:lstStyle/>
          <a:p>
            <a:r>
              <a:rPr lang="en-US" dirty="0" smtClean="0"/>
              <a:t>Most people with a Scriptural knowledge will be well aware of these instructions to deal with sin, which so often brings conflict; dealing first individually, then if unheard and unresolved, taking a witness, and lastly, if not yet resolved, taking it before the community.</a:t>
            </a:r>
          </a:p>
          <a:p>
            <a:r>
              <a:rPr lang="en-US" dirty="0" smtClean="0"/>
              <a:t>From years of observation and participation in faith-based groups attempts to deal with conflict I can say that it is a sad realization that this process </a:t>
            </a:r>
            <a:r>
              <a:rPr lang="en-US" b="1" i="1" dirty="0" smtClean="0"/>
              <a:t>rarely</a:t>
            </a:r>
            <a:r>
              <a:rPr lang="en-US" dirty="0" smtClean="0"/>
              <a:t> happens.  If it is begun,  it is often not followed through to completion.  </a:t>
            </a:r>
          </a:p>
          <a:p>
            <a:endParaRPr lang="en-US" dirty="0"/>
          </a:p>
          <a:p>
            <a:r>
              <a:rPr lang="en-US" dirty="0" smtClean="0"/>
              <a:t>It requires a great deal of maturity for these guidelines to be observed, and in America at least, such maturity has not been the “norm” for at least a generation, if not more. </a:t>
            </a:r>
          </a:p>
          <a:p>
            <a:endParaRPr lang="en-US" dirty="0"/>
          </a:p>
        </p:txBody>
      </p:sp>
    </p:spTree>
    <p:extLst>
      <p:ext uri="{BB962C8B-B14F-4D97-AF65-F5344CB8AC3E}">
        <p14:creationId xmlns:p14="http://schemas.microsoft.com/office/powerpoint/2010/main" val="30913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Maturity required</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The need for maturity to resolve conflicts-- or matters of sin-- in a YHWH honoring way involves things that go right back to a child level of tasks: </a:t>
            </a:r>
          </a:p>
          <a:p>
            <a:pPr lvl="1">
              <a:buFont typeface="Courier New" pitchFamily="49" charset="0"/>
              <a:buChar char="o"/>
            </a:pPr>
            <a:r>
              <a:rPr lang="en-US" dirty="0" smtClean="0"/>
              <a:t>having the character to make one self do a hard thing; </a:t>
            </a:r>
          </a:p>
          <a:p>
            <a:pPr lvl="1">
              <a:buFont typeface="Courier New" pitchFamily="49" charset="0"/>
              <a:buChar char="o"/>
            </a:pPr>
            <a:r>
              <a:rPr lang="en-US" dirty="0" smtClean="0"/>
              <a:t>being able to both ask for and receive what is needed without fear, </a:t>
            </a:r>
          </a:p>
          <a:p>
            <a:pPr lvl="1">
              <a:buFont typeface="Courier New" pitchFamily="49" charset="0"/>
              <a:buChar char="o"/>
            </a:pPr>
            <a:r>
              <a:rPr lang="en-US" dirty="0" smtClean="0"/>
              <a:t>having enough joy strength and confidence in Messiah to be able to endure the anxiety and discomfort; </a:t>
            </a:r>
          </a:p>
          <a:p>
            <a:pPr lvl="1">
              <a:buFont typeface="Courier New" pitchFamily="49" charset="0"/>
              <a:buChar char="o"/>
            </a:pPr>
            <a:r>
              <a:rPr lang="en-US" dirty="0" smtClean="0"/>
              <a:t> the ability to step back from any emotions involved to review objectively.  </a:t>
            </a:r>
          </a:p>
          <a:p>
            <a:pPr marL="468630" lvl="1" indent="0">
              <a:buNone/>
            </a:pPr>
            <a:endParaRPr lang="en-US" sz="2400" dirty="0" smtClean="0"/>
          </a:p>
          <a:p>
            <a:pPr marL="468630" lvl="1" indent="0">
              <a:buNone/>
            </a:pPr>
            <a:r>
              <a:rPr lang="en-US" sz="2400" dirty="0" smtClean="0"/>
              <a:t>There is much more to be said but this gives a glimpse.</a:t>
            </a:r>
          </a:p>
          <a:p>
            <a:pPr marL="68580" indent="0">
              <a:buNone/>
            </a:pPr>
            <a:endParaRPr lang="en-US" sz="400" dirty="0"/>
          </a:p>
          <a:p>
            <a:r>
              <a:rPr lang="en-US" sz="2400" dirty="0" smtClean="0"/>
              <a:t>Remember too, that chronological age reached often has little 			to do with the functional maturity of an individual.  </a:t>
            </a:r>
            <a:endParaRPr lang="en-US" sz="2400" dirty="0"/>
          </a:p>
        </p:txBody>
      </p:sp>
    </p:spTree>
    <p:extLst>
      <p:ext uri="{BB962C8B-B14F-4D97-AF65-F5344CB8AC3E}">
        <p14:creationId xmlns:p14="http://schemas.microsoft.com/office/powerpoint/2010/main" val="2606088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Strength  to stand</a:t>
            </a:r>
            <a:endParaRPr lang="en-US" dirty="0"/>
          </a:p>
        </p:txBody>
      </p:sp>
      <p:sp>
        <p:nvSpPr>
          <p:cNvPr id="3" name="Content Placeholder 2"/>
          <p:cNvSpPr>
            <a:spLocks noGrp="1"/>
          </p:cNvSpPr>
          <p:nvPr>
            <p:ph idx="1"/>
          </p:nvPr>
        </p:nvSpPr>
        <p:spPr>
          <a:xfrm>
            <a:off x="685800" y="1295400"/>
            <a:ext cx="7772400" cy="4800600"/>
          </a:xfrm>
        </p:spPr>
        <p:txBody>
          <a:bodyPr>
            <a:normAutofit/>
          </a:bodyPr>
          <a:lstStyle/>
          <a:p>
            <a:r>
              <a:rPr lang="en-US" sz="2400" dirty="0" smtClean="0"/>
              <a:t>This is a difficult concept to address but perhaps you will recognize it.</a:t>
            </a:r>
          </a:p>
          <a:p>
            <a:endParaRPr lang="en-US" sz="2400" dirty="0"/>
          </a:p>
          <a:p>
            <a:r>
              <a:rPr lang="en-US" sz="2400" dirty="0" smtClean="0"/>
              <a:t>Among the “pool” of people who have come to an awareness of the Hebrew roots of our faith and taken the step out of traditional or institutional churches will be found individuals who have the tenacity and determination to do what they see to be right, no matter how difficult the consequences.</a:t>
            </a:r>
          </a:p>
          <a:p>
            <a:endParaRPr lang="en-US" dirty="0"/>
          </a:p>
          <a:p>
            <a:pPr marL="68580" indent="0">
              <a:buNone/>
            </a:pPr>
            <a:r>
              <a:rPr lang="en-US" dirty="0" smtClean="0"/>
              <a:t>				(continued)</a:t>
            </a:r>
          </a:p>
        </p:txBody>
      </p:sp>
      <p:pic>
        <p:nvPicPr>
          <p:cNvPr id="13314" name="Picture 2" descr="C:\Users\owner\AppData\Local\Microsoft\Windows\Temporary Internet Files\Content.IE5\YGN2GWYC\MC9001978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412" y="45720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30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a:t>That same tenacity and ability to individuate from their former faith community may also show itself in </a:t>
            </a:r>
            <a:r>
              <a:rPr lang="en-US" sz="2400" dirty="0" smtClean="0"/>
              <a:t>a resistance to commitment or oppositional </a:t>
            </a:r>
            <a:r>
              <a:rPr lang="en-US" sz="2400" dirty="0"/>
              <a:t>behavior once in a new group.</a:t>
            </a:r>
          </a:p>
          <a:p>
            <a:endParaRPr lang="en-US" sz="2400" dirty="0" smtClean="0"/>
          </a:p>
          <a:p>
            <a:r>
              <a:rPr lang="en-US" sz="2400" dirty="0" smtClean="0"/>
              <a:t>One </a:t>
            </a:r>
            <a:r>
              <a:rPr lang="en-US" sz="2400" dirty="0"/>
              <a:t>example:  Suspicious of things they don’t yet </a:t>
            </a:r>
            <a:r>
              <a:rPr lang="en-US" sz="2400" dirty="0" smtClean="0"/>
              <a:t>understand, </a:t>
            </a:r>
            <a:r>
              <a:rPr lang="en-US" sz="2400" dirty="0"/>
              <a:t>they may be protective of their “turf” and unwilling to fully commit to any new group that might again prove to be “wrong</a:t>
            </a:r>
            <a:r>
              <a:rPr lang="en-US" sz="2400" dirty="0" smtClean="0"/>
              <a:t>.” They may find it easier to walk away </a:t>
            </a:r>
            <a:r>
              <a:rPr lang="en-US" sz="2400" b="1" i="1" dirty="0" smtClean="0"/>
              <a:t>again</a:t>
            </a:r>
            <a:r>
              <a:rPr lang="en-US" sz="2400" dirty="0" smtClean="0"/>
              <a:t>, rather than to ‘Pray, Stay and Not Run Away.’</a:t>
            </a:r>
            <a:endParaRPr lang="en-US" sz="2400" dirty="0"/>
          </a:p>
          <a:p>
            <a:endParaRPr lang="en-US" dirty="0"/>
          </a:p>
        </p:txBody>
      </p:sp>
    </p:spTree>
    <p:extLst>
      <p:ext uri="{BB962C8B-B14F-4D97-AF65-F5344CB8AC3E}">
        <p14:creationId xmlns:p14="http://schemas.microsoft.com/office/powerpoint/2010/main" val="2270934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31"/>
            <a:ext cx="7772400" cy="1143000"/>
          </a:xfrm>
        </p:spPr>
        <p:txBody>
          <a:bodyPr/>
          <a:lstStyle/>
          <a:p>
            <a:pPr algn="ctr"/>
            <a:r>
              <a:rPr lang="en-US" dirty="0" smtClean="0"/>
              <a:t>Korah, Dathan &amp; abiram</a:t>
            </a:r>
            <a:endParaRPr lang="en-US" dirty="0"/>
          </a:p>
        </p:txBody>
      </p:sp>
      <p:sp>
        <p:nvSpPr>
          <p:cNvPr id="3" name="Content Placeholder 2"/>
          <p:cNvSpPr>
            <a:spLocks noGrp="1"/>
          </p:cNvSpPr>
          <p:nvPr>
            <p:ph idx="1"/>
          </p:nvPr>
        </p:nvSpPr>
        <p:spPr>
          <a:xfrm>
            <a:off x="685800" y="1295400"/>
            <a:ext cx="7772400" cy="4800600"/>
          </a:xfrm>
        </p:spPr>
        <p:txBody>
          <a:bodyPr>
            <a:normAutofit fontScale="92500"/>
          </a:bodyPr>
          <a:lstStyle/>
          <a:p>
            <a:r>
              <a:rPr lang="en-US" sz="2400" dirty="0" smtClean="0"/>
              <a:t>I have recently seen a Scriptural example in the story of Korah’s rebellion.  These leaders were in close proximity to one another around the Tabernacle, as you will see if you draw out a chart of their tribal positions.  The Levites led by Korah were on the south side as were the Reubenites.  </a:t>
            </a:r>
          </a:p>
          <a:p>
            <a:endParaRPr lang="en-US" sz="2400" dirty="0" smtClean="0"/>
          </a:p>
          <a:p>
            <a:r>
              <a:rPr lang="en-US" sz="2400" dirty="0" smtClean="0"/>
              <a:t>Close proximity offers the opportunity to collude or collaborate.</a:t>
            </a:r>
          </a:p>
          <a:p>
            <a:endParaRPr lang="en-US" sz="2400" dirty="0" smtClean="0"/>
          </a:p>
          <a:p>
            <a:r>
              <a:rPr lang="en-US" sz="2400" dirty="0" smtClean="0"/>
              <a:t>While in western culture we are more oriented toward facing North, in the Hebraic sense, one faces east, thus the south side represents the right hand. It can also represent strength. </a:t>
            </a:r>
          </a:p>
          <a:p>
            <a:pPr lvl="8"/>
            <a:r>
              <a:rPr lang="en-US" dirty="0"/>
              <a:t> </a:t>
            </a:r>
            <a:r>
              <a:rPr lang="en-US" dirty="0" smtClean="0"/>
              <a:t>           </a:t>
            </a:r>
            <a:r>
              <a:rPr lang="en-US" sz="2200" dirty="0" smtClean="0"/>
              <a:t>(continued)</a:t>
            </a:r>
          </a:p>
          <a:p>
            <a:pPr marL="68580" indent="0">
              <a:buNone/>
            </a:pPr>
            <a:endParaRPr lang="en-US" dirty="0"/>
          </a:p>
        </p:txBody>
      </p:sp>
    </p:spTree>
    <p:extLst>
      <p:ext uri="{BB962C8B-B14F-4D97-AF65-F5344CB8AC3E}">
        <p14:creationId xmlns:p14="http://schemas.microsoft.com/office/powerpoint/2010/main" val="70876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257800"/>
          </a:xfrm>
        </p:spPr>
        <p:txBody>
          <a:bodyPr>
            <a:normAutofit/>
          </a:bodyPr>
          <a:lstStyle/>
          <a:p>
            <a:r>
              <a:rPr lang="en-US" sz="2400" dirty="0"/>
              <a:t>It can provide some background information and markers that will help shepherds to understand what kind of questions need to be </a:t>
            </a:r>
            <a:r>
              <a:rPr lang="en-US" sz="2400" dirty="0" smtClean="0"/>
              <a:t>asked to evaluate both personal and group dynamics.</a:t>
            </a:r>
            <a:endParaRPr lang="en-US" sz="2400" dirty="0"/>
          </a:p>
          <a:p>
            <a:endParaRPr lang="en-US" sz="2400" dirty="0" smtClean="0"/>
          </a:p>
          <a:p>
            <a:r>
              <a:rPr lang="en-US" sz="2400" dirty="0" smtClean="0"/>
              <a:t>It </a:t>
            </a:r>
            <a:r>
              <a:rPr lang="en-US" sz="2400" dirty="0"/>
              <a:t>can help a community determine what kind of response it deems appropriate to make to such severely disruptive people.</a:t>
            </a:r>
          </a:p>
          <a:p>
            <a:endParaRPr lang="en-US" sz="2400" dirty="0" smtClean="0"/>
          </a:p>
          <a:p>
            <a:r>
              <a:rPr lang="en-US" sz="2400" dirty="0" smtClean="0"/>
              <a:t>It </a:t>
            </a:r>
            <a:r>
              <a:rPr lang="en-US" sz="2400" dirty="0"/>
              <a:t>suggests some guidelines to observe with severely troublesome people that will help maintain stability for the leaders, members and for the corporate community identity itself.</a:t>
            </a:r>
          </a:p>
          <a:p>
            <a:endParaRPr lang="en-US" dirty="0"/>
          </a:p>
        </p:txBody>
      </p:sp>
    </p:spTree>
    <p:extLst>
      <p:ext uri="{BB962C8B-B14F-4D97-AF65-F5344CB8AC3E}">
        <p14:creationId xmlns:p14="http://schemas.microsoft.com/office/powerpoint/2010/main" val="3008671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I found it interesting that the greatest challenge to Moshe and Aharon’s leadership came from the area that should have been their own right hand of strength, but instead that strength was used in rebellion.</a:t>
            </a:r>
          </a:p>
          <a:p>
            <a:endParaRPr lang="en-US" sz="2400" dirty="0" smtClean="0"/>
          </a:p>
          <a:p>
            <a:r>
              <a:rPr lang="en-US" sz="2400" dirty="0" smtClean="0"/>
              <a:t>It </a:t>
            </a:r>
            <a:r>
              <a:rPr lang="en-US" sz="2400" dirty="0"/>
              <a:t>requires some kind of strength to oppose and sometimes, opposition becomes a way of life.</a:t>
            </a:r>
          </a:p>
          <a:p>
            <a:endParaRPr lang="en-US" dirty="0"/>
          </a:p>
        </p:txBody>
      </p:sp>
      <p:pic>
        <p:nvPicPr>
          <p:cNvPr id="9218" name="Picture 2" descr="C:\Users\owner\AppData\Local\Microsoft\Windows\Temporary Internet Files\Content.IE5\CWCEJYNJ\MP9003847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081601"/>
            <a:ext cx="838200" cy="179981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owner\AppData\Local\Microsoft\Windows\Temporary Internet Files\Content.IE5\0NQ0DPAP\MC9000569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938" y="5017626"/>
            <a:ext cx="4631787" cy="86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2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Individual to relational</a:t>
            </a:r>
            <a:endParaRPr lang="en-US" dirty="0"/>
          </a:p>
        </p:txBody>
      </p:sp>
      <p:sp>
        <p:nvSpPr>
          <p:cNvPr id="3" name="Content Placeholder 2"/>
          <p:cNvSpPr>
            <a:spLocks noGrp="1"/>
          </p:cNvSpPr>
          <p:nvPr>
            <p:ph idx="1"/>
          </p:nvPr>
        </p:nvSpPr>
        <p:spPr>
          <a:xfrm>
            <a:off x="685800" y="1676400"/>
            <a:ext cx="7772400" cy="4114800"/>
          </a:xfrm>
        </p:spPr>
        <p:txBody>
          <a:bodyPr>
            <a:normAutofit/>
          </a:bodyPr>
          <a:lstStyle/>
          <a:p>
            <a:r>
              <a:rPr lang="en-US" sz="2400" dirty="0" smtClean="0"/>
              <a:t>If an individual is having issues but doesn’t involve any one other than the leadership, it may avoid the triangulation effects of drawing others in and so it may seem less severe.</a:t>
            </a:r>
          </a:p>
          <a:p>
            <a:endParaRPr lang="en-US" sz="2400" dirty="0" smtClean="0"/>
          </a:p>
          <a:p>
            <a:r>
              <a:rPr lang="en-US" sz="2400" dirty="0" smtClean="0"/>
              <a:t>Unfortunately, sometimes there are efforts by individuals to monopolize a leader or draw them into an inappropriate circumstance, often completely outside of their own conscious awareness!  </a:t>
            </a:r>
          </a:p>
          <a:p>
            <a:pPr marL="68580" indent="0">
              <a:buNone/>
            </a:pPr>
            <a:r>
              <a:rPr lang="en-US" dirty="0"/>
              <a:t>	</a:t>
            </a:r>
            <a:r>
              <a:rPr lang="en-US" dirty="0" smtClean="0"/>
              <a:t>				(continued)</a:t>
            </a:r>
            <a:endParaRPr lang="en-US" dirty="0"/>
          </a:p>
        </p:txBody>
      </p:sp>
    </p:spTree>
    <p:extLst>
      <p:ext uri="{BB962C8B-B14F-4D97-AF65-F5344CB8AC3E}">
        <p14:creationId xmlns:p14="http://schemas.microsoft.com/office/powerpoint/2010/main" val="2011035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648201"/>
          </a:xfrm>
        </p:spPr>
        <p:txBody>
          <a:bodyPr/>
          <a:lstStyle/>
          <a:p>
            <a:r>
              <a:rPr lang="en-US" sz="2400" dirty="0"/>
              <a:t>The </a:t>
            </a:r>
            <a:r>
              <a:rPr lang="en-US" sz="2400" b="1" i="1" dirty="0"/>
              <a:t>leader</a:t>
            </a:r>
            <a:r>
              <a:rPr lang="en-US" sz="2400" dirty="0"/>
              <a:t> must have the maturity and wisdom to recognize such dangers and flee from them, also obtaining prayer cover and accountability as needed from other trustworthy people.</a:t>
            </a:r>
          </a:p>
          <a:p>
            <a:endParaRPr lang="en-US" sz="2400" dirty="0" smtClean="0"/>
          </a:p>
          <a:p>
            <a:r>
              <a:rPr lang="en-US" sz="2400" dirty="0" smtClean="0"/>
              <a:t>This </a:t>
            </a:r>
            <a:r>
              <a:rPr lang="en-US" sz="2400" dirty="0"/>
              <a:t>kind of situation may never come to the attention of more than the close circle of leadership but can cause great harm under the surface if not appropriately handled</a:t>
            </a:r>
            <a:r>
              <a:rPr lang="en-US" sz="2400" dirty="0" smtClean="0"/>
              <a:t>.</a:t>
            </a:r>
          </a:p>
          <a:p>
            <a:endParaRPr lang="en-US" sz="2400" dirty="0"/>
          </a:p>
          <a:p>
            <a:r>
              <a:rPr lang="en-US" sz="2400" dirty="0" smtClean="0"/>
              <a:t>Leaders also need to know when they are legally under obligation to report various kinds of situations of abuse.</a:t>
            </a:r>
          </a:p>
          <a:p>
            <a:endParaRPr lang="en-US" sz="2400" dirty="0"/>
          </a:p>
          <a:p>
            <a:endParaRPr lang="en-US" dirty="0"/>
          </a:p>
        </p:txBody>
      </p:sp>
    </p:spTree>
    <p:extLst>
      <p:ext uri="{BB962C8B-B14F-4D97-AF65-F5344CB8AC3E}">
        <p14:creationId xmlns:p14="http://schemas.microsoft.com/office/powerpoint/2010/main" val="2636554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5181600"/>
          </a:xfrm>
        </p:spPr>
        <p:txBody>
          <a:bodyPr>
            <a:normAutofit/>
          </a:bodyPr>
          <a:lstStyle/>
          <a:p>
            <a:r>
              <a:rPr lang="en-US" sz="2800" dirty="0" smtClean="0"/>
              <a:t>This would include that situation in which there are emotional or mental health issues operating for the individual.  </a:t>
            </a:r>
          </a:p>
          <a:p>
            <a:endParaRPr lang="en-US" sz="2800" dirty="0"/>
          </a:p>
          <a:p>
            <a:r>
              <a:rPr lang="en-US" sz="2800" dirty="0" smtClean="0"/>
              <a:t>While I do not care for “diagnostic labels” they are helpful in some cases to describe a set of behaviors. </a:t>
            </a:r>
          </a:p>
          <a:p>
            <a:endParaRPr lang="en-US" sz="2800" dirty="0"/>
          </a:p>
          <a:p>
            <a:r>
              <a:rPr lang="en-US" sz="2800" dirty="0" smtClean="0"/>
              <a:t> Suffice it to say here that there are two areas to be aware of:</a:t>
            </a:r>
          </a:p>
          <a:p>
            <a:pPr marL="68580" indent="0" algn="ctr">
              <a:buNone/>
            </a:pPr>
            <a:r>
              <a:rPr lang="en-US" dirty="0" smtClean="0"/>
              <a:t>              (continued)                                                          </a:t>
            </a:r>
            <a:endParaRPr lang="en-US" dirty="0"/>
          </a:p>
        </p:txBody>
      </p:sp>
    </p:spTree>
    <p:extLst>
      <p:ext uri="{BB962C8B-B14F-4D97-AF65-F5344CB8AC3E}">
        <p14:creationId xmlns:p14="http://schemas.microsoft.com/office/powerpoint/2010/main" val="3184017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724401"/>
          </a:xfrm>
        </p:spPr>
        <p:txBody>
          <a:bodyPr>
            <a:noAutofit/>
          </a:bodyPr>
          <a:lstStyle/>
          <a:p>
            <a:pPr marL="68580" indent="0" algn="ctr">
              <a:buNone/>
            </a:pPr>
            <a:r>
              <a:rPr lang="en-US" sz="3200" dirty="0">
                <a:solidFill>
                  <a:srgbClr val="1FD17C"/>
                </a:solidFill>
              </a:rPr>
              <a:t>Personal adjustment issues  &amp; Personality Issues</a:t>
            </a:r>
          </a:p>
          <a:p>
            <a:endParaRPr lang="en-US" sz="2400" dirty="0"/>
          </a:p>
          <a:p>
            <a:r>
              <a:rPr lang="en-US" sz="2400" dirty="0"/>
              <a:t>The first involves things like anxiety or depression or situational stressors such as divorce, bereavement or even happy things like a marriage or the birth of a child.  They are more changeable over time but watch for recurring patterns here, too</a:t>
            </a:r>
            <a:r>
              <a:rPr lang="en-US" sz="2400" dirty="0" smtClean="0"/>
              <a:t>.</a:t>
            </a:r>
          </a:p>
          <a:p>
            <a:endParaRPr lang="en-US" sz="2400" dirty="0"/>
          </a:p>
          <a:p>
            <a:r>
              <a:rPr lang="en-US" sz="2400" dirty="0" smtClean="0"/>
              <a:t>The </a:t>
            </a:r>
            <a:r>
              <a:rPr lang="en-US" sz="2400" dirty="0"/>
              <a:t>second involves personality and character attributes that do seem to have a genetic component, and these issues will be more long term and difficult to change</a:t>
            </a:r>
            <a:r>
              <a:rPr lang="en-US" sz="2400" dirty="0" smtClean="0"/>
              <a:t>.</a:t>
            </a:r>
            <a:endParaRPr lang="en-US" sz="2400" dirty="0"/>
          </a:p>
        </p:txBody>
      </p:sp>
    </p:spTree>
    <p:extLst>
      <p:ext uri="{BB962C8B-B14F-4D97-AF65-F5344CB8AC3E}">
        <p14:creationId xmlns:p14="http://schemas.microsoft.com/office/powerpoint/2010/main" val="3251285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838200"/>
            <a:ext cx="3657600" cy="4575048"/>
          </a:xfrm>
        </p:spPr>
        <p:txBody>
          <a:bodyPr>
            <a:normAutofit lnSpcReduction="10000"/>
          </a:bodyPr>
          <a:lstStyle/>
          <a:p>
            <a:pPr marL="68580" indent="0" algn="ctr">
              <a:buNone/>
            </a:pPr>
            <a:r>
              <a:rPr lang="en-US" sz="2600" dirty="0"/>
              <a:t>Underneath it all, we do need to retain our awareness that we serve an awesome </a:t>
            </a:r>
            <a:r>
              <a:rPr lang="en-US" sz="2600" dirty="0" smtClean="0"/>
              <a:t>God, Our Great Shepherd, </a:t>
            </a:r>
          </a:p>
          <a:p>
            <a:pPr marL="68580" indent="0" algn="ctr">
              <a:buNone/>
            </a:pPr>
            <a:r>
              <a:rPr lang="en-US" sz="2600" dirty="0" smtClean="0"/>
              <a:t> </a:t>
            </a:r>
            <a:r>
              <a:rPr lang="en-US" sz="2600" dirty="0"/>
              <a:t>Who </a:t>
            </a:r>
            <a:r>
              <a:rPr lang="en-US" sz="2600" i="1" dirty="0"/>
              <a:t>Can</a:t>
            </a:r>
            <a:r>
              <a:rPr lang="en-US" sz="2600" dirty="0"/>
              <a:t> and Who </a:t>
            </a:r>
            <a:r>
              <a:rPr lang="en-US" sz="2600" i="1" dirty="0"/>
              <a:t>Has</a:t>
            </a:r>
            <a:r>
              <a:rPr lang="en-US" sz="2600" dirty="0"/>
              <a:t> done miraculous things.</a:t>
            </a:r>
          </a:p>
          <a:p>
            <a:pPr marL="68580" indent="0" algn="ctr">
              <a:buNone/>
            </a:pPr>
            <a:r>
              <a:rPr lang="en-US" sz="2600" dirty="0"/>
              <a:t>        </a:t>
            </a:r>
            <a:endParaRPr lang="en-US" sz="2600" dirty="0" smtClean="0"/>
          </a:p>
          <a:p>
            <a:pPr marL="68580" indent="0" algn="ctr">
              <a:buNone/>
            </a:pPr>
            <a:r>
              <a:rPr lang="en-US" sz="2600" dirty="0" smtClean="0"/>
              <a:t> </a:t>
            </a:r>
            <a:r>
              <a:rPr lang="en-US" sz="2600" dirty="0"/>
              <a:t>It is more often our resistance that limits than it is His Ability.</a:t>
            </a:r>
          </a:p>
          <a:p>
            <a:pPr marL="68580" indent="0">
              <a:buNone/>
            </a:pPr>
            <a:endParaRPr lang="en-US" dirty="0"/>
          </a:p>
        </p:txBody>
      </p:sp>
      <p:pic>
        <p:nvPicPr>
          <p:cNvPr id="1029" name="Picture 5" descr="C:\Users\owner\AppData\Local\Microsoft\Windows\Temporary Internet Files\Content.IE5\UR140HNP\MP9004383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3962400" cy="4976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Temporary Internet Files\Content.IE5\CWCEJYNJ\MC900194028[1].wmf"/>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514600"/>
            <a:ext cx="3285612" cy="336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79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267201"/>
          </a:xfrm>
        </p:spPr>
        <p:txBody>
          <a:bodyPr>
            <a:noAutofit/>
          </a:bodyPr>
          <a:lstStyle/>
          <a:p>
            <a:r>
              <a:rPr lang="en-US" sz="2800" dirty="0"/>
              <a:t>Each </a:t>
            </a:r>
            <a:r>
              <a:rPr lang="en-US" sz="2800" dirty="0" smtClean="0"/>
              <a:t>situation </a:t>
            </a:r>
            <a:r>
              <a:rPr lang="en-US" sz="2800" dirty="0"/>
              <a:t>can be severe in its own way. The leader/shepherd needs to be aware of the areas in which they have knowledge to help and where they do not, referring as needed.  </a:t>
            </a:r>
          </a:p>
          <a:p>
            <a:endParaRPr lang="en-US" sz="2800" dirty="0"/>
          </a:p>
          <a:p>
            <a:r>
              <a:rPr lang="en-US" sz="2800" dirty="0" smtClean="0"/>
              <a:t>This </a:t>
            </a:r>
            <a:r>
              <a:rPr lang="en-US" sz="2800" dirty="0"/>
              <a:t>presents its own challenge as well as it is often difficult to know where to obtain appropriate help.  This is another issues entirely and can’t be adequately addressed here</a:t>
            </a:r>
            <a:r>
              <a:rPr lang="en-US" sz="2800" dirty="0" smtClean="0"/>
              <a:t>.</a:t>
            </a:r>
          </a:p>
          <a:p>
            <a:pPr marL="68580" indent="0">
              <a:buNone/>
            </a:pPr>
            <a:endParaRPr lang="en-US" sz="2800" dirty="0"/>
          </a:p>
          <a:p>
            <a:pPr marL="1325880" lvl="3" indent="0">
              <a:buNone/>
            </a:pPr>
            <a:r>
              <a:rPr lang="en-US" sz="1800" dirty="0" smtClean="0"/>
              <a:t>					(continued)</a:t>
            </a:r>
            <a:endParaRPr lang="en-US" sz="1800" dirty="0"/>
          </a:p>
        </p:txBody>
      </p:sp>
    </p:spTree>
    <p:extLst>
      <p:ext uri="{BB962C8B-B14F-4D97-AF65-F5344CB8AC3E}">
        <p14:creationId xmlns:p14="http://schemas.microsoft.com/office/powerpoint/2010/main" val="1978871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772400" cy="4114801"/>
          </a:xfrm>
        </p:spPr>
        <p:txBody>
          <a:bodyPr/>
          <a:lstStyle/>
          <a:p>
            <a:r>
              <a:rPr lang="en-US" sz="2800" dirty="0"/>
              <a:t>Ideally, I believe that our Abba intended for each community to have their own generations of those at parent and elder level maturity to be of wise prayerful guidance to the younger ones.  </a:t>
            </a:r>
            <a:endParaRPr lang="en-US" sz="2800" dirty="0" smtClean="0"/>
          </a:p>
          <a:p>
            <a:pPr marL="68580" indent="0">
              <a:buNone/>
            </a:pPr>
            <a:endParaRPr lang="en-US" sz="2800" dirty="0" smtClean="0"/>
          </a:p>
          <a:p>
            <a:r>
              <a:rPr lang="en-US" sz="2800" dirty="0" smtClean="0"/>
              <a:t>At </a:t>
            </a:r>
            <a:r>
              <a:rPr lang="en-US" sz="2800" dirty="0"/>
              <a:t>Set Apart Ministries,  we are committed to building up that generation of elders and encourage others to do the same.</a:t>
            </a:r>
          </a:p>
          <a:p>
            <a:endParaRPr lang="en-US" dirty="0"/>
          </a:p>
        </p:txBody>
      </p:sp>
      <p:pic>
        <p:nvPicPr>
          <p:cNvPr id="10242" name="Picture 2" descr="C:\Users\owner\AppData\Local\Microsoft\Windows\Temporary Internet Files\Content.IE5\YGN2GWYC\MC9000448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724400"/>
            <a:ext cx="2035454" cy="123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93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638800"/>
          </a:xfrm>
        </p:spPr>
        <p:txBody>
          <a:bodyPr>
            <a:normAutofit/>
          </a:bodyPr>
          <a:lstStyle/>
          <a:p>
            <a:r>
              <a:rPr lang="en-US" sz="2400" dirty="0" smtClean="0"/>
              <a:t>Any one can have a personal or family crisis. Such situations are usually called “acute” rather than “chronic” and can surely be difficult to handle. </a:t>
            </a:r>
          </a:p>
          <a:p>
            <a:endParaRPr lang="en-US" sz="2400" dirty="0"/>
          </a:p>
          <a:p>
            <a:r>
              <a:rPr lang="en-US" sz="2400" dirty="0" smtClean="0"/>
              <a:t>Still, the person who has repeated such crises may be one of the “difficult ones” who represents a severity challenge.  </a:t>
            </a:r>
          </a:p>
          <a:p>
            <a:endParaRPr lang="en-US" sz="2400" dirty="0"/>
          </a:p>
          <a:p>
            <a:r>
              <a:rPr lang="en-US" sz="2400" dirty="0" smtClean="0"/>
              <a:t>Sometimes it will become evident that their own unwise choices contribute and in this case, their willingness or unwillingness to receive counsel will determine their course.  </a:t>
            </a:r>
          </a:p>
          <a:p>
            <a:endParaRPr lang="en-US" dirty="0"/>
          </a:p>
          <a:p>
            <a:pPr marL="68580" indent="0">
              <a:buNone/>
            </a:pPr>
            <a:endParaRPr lang="en-US" dirty="0" smtClean="0"/>
          </a:p>
        </p:txBody>
      </p:sp>
    </p:spTree>
    <p:extLst>
      <p:ext uri="{BB962C8B-B14F-4D97-AF65-F5344CB8AC3E}">
        <p14:creationId xmlns:p14="http://schemas.microsoft.com/office/powerpoint/2010/main" val="3933351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181600"/>
          </a:xfrm>
        </p:spPr>
        <p:txBody>
          <a:bodyPr>
            <a:normAutofit lnSpcReduction="10000"/>
          </a:bodyPr>
          <a:lstStyle/>
          <a:p>
            <a:r>
              <a:rPr lang="en-US" sz="2400" dirty="0"/>
              <a:t>At some point, we believe that someone who is repeatedly unwilling to receive or act on counsel needs to be confronted as to whether or not they have really accepted the authority of their shepherd</a:t>
            </a:r>
            <a:r>
              <a:rPr lang="en-US" sz="2400" i="1" dirty="0"/>
              <a:t>. </a:t>
            </a:r>
            <a:endParaRPr lang="en-US" sz="2400" i="1" dirty="0" smtClean="0"/>
          </a:p>
          <a:p>
            <a:pPr marL="68580" indent="0">
              <a:buNone/>
            </a:pPr>
            <a:r>
              <a:rPr lang="en-US" sz="2400" i="1" dirty="0"/>
              <a:t>	</a:t>
            </a:r>
            <a:r>
              <a:rPr lang="en-US" sz="2400" i="1" dirty="0" smtClean="0"/>
              <a:t>(NOTE: This is only really possible within an established 	community that has existing firm, clear boundaries with 	stable leadership.)</a:t>
            </a:r>
          </a:p>
          <a:p>
            <a:endParaRPr lang="en-US" sz="2400" dirty="0"/>
          </a:p>
          <a:p>
            <a:r>
              <a:rPr lang="en-US" sz="2400" dirty="0" smtClean="0"/>
              <a:t>If </a:t>
            </a:r>
            <a:r>
              <a:rPr lang="en-US" sz="2400" dirty="0"/>
              <a:t>they have not, they may not be able to stay as they bring recurrent chaos in their wake. </a:t>
            </a:r>
            <a:endParaRPr lang="en-US" sz="2400" dirty="0" smtClean="0"/>
          </a:p>
          <a:p>
            <a:endParaRPr lang="en-US" sz="2400" dirty="0"/>
          </a:p>
          <a:p>
            <a:r>
              <a:rPr lang="en-US" sz="2400" dirty="0" smtClean="0"/>
              <a:t> </a:t>
            </a:r>
            <a:r>
              <a:rPr lang="en-US" sz="2400" dirty="0"/>
              <a:t>In our experience, often people decide to take themselves out if they are actually held accountable in this way. </a:t>
            </a:r>
          </a:p>
          <a:p>
            <a:endParaRPr lang="en-US" dirty="0"/>
          </a:p>
        </p:txBody>
      </p:sp>
    </p:spTree>
    <p:extLst>
      <p:ext uri="{BB962C8B-B14F-4D97-AF65-F5344CB8AC3E}">
        <p14:creationId xmlns:p14="http://schemas.microsoft.com/office/powerpoint/2010/main" val="147813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teaching cannot do</a:t>
            </a:r>
            <a:endParaRPr lang="en-US" dirty="0"/>
          </a:p>
        </p:txBody>
      </p:sp>
      <p:sp>
        <p:nvSpPr>
          <p:cNvPr id="3" name="Content Placeholder 2"/>
          <p:cNvSpPr>
            <a:spLocks noGrp="1"/>
          </p:cNvSpPr>
          <p:nvPr>
            <p:ph idx="1"/>
          </p:nvPr>
        </p:nvSpPr>
        <p:spPr>
          <a:xfrm>
            <a:off x="685800" y="1371600"/>
            <a:ext cx="7772400" cy="4343400"/>
          </a:xfrm>
        </p:spPr>
        <p:txBody>
          <a:bodyPr>
            <a:normAutofit fontScale="92500" lnSpcReduction="10000"/>
          </a:bodyPr>
          <a:lstStyle/>
          <a:p>
            <a:r>
              <a:rPr lang="en-US" sz="2400" dirty="0" smtClean="0"/>
              <a:t>It cannot provide adequate specifics to address every conceivable problem nor can it provide a “diagnosis” for any individual.</a:t>
            </a:r>
          </a:p>
          <a:p>
            <a:endParaRPr lang="en-US" sz="2400" dirty="0" smtClean="0"/>
          </a:p>
          <a:p>
            <a:r>
              <a:rPr lang="en-US" sz="2400" dirty="0" smtClean="0"/>
              <a:t>It </a:t>
            </a:r>
            <a:r>
              <a:rPr lang="en-US" sz="2400" dirty="0" smtClean="0"/>
              <a:t>cannot provide a final judgment of any situation, but only point the way.</a:t>
            </a:r>
          </a:p>
          <a:p>
            <a:endParaRPr lang="en-US" sz="2400" dirty="0" smtClean="0"/>
          </a:p>
          <a:p>
            <a:r>
              <a:rPr lang="en-US" sz="2400" dirty="0" smtClean="0"/>
              <a:t>It </a:t>
            </a:r>
            <a:r>
              <a:rPr lang="en-US" sz="2400" dirty="0" smtClean="0"/>
              <a:t>cannot equip each leader or community with adequate knowledge to </a:t>
            </a:r>
            <a:r>
              <a:rPr lang="en-US" sz="2400" b="1" i="1" dirty="0" smtClean="0"/>
              <a:t>fully</a:t>
            </a:r>
            <a:r>
              <a:rPr lang="en-US" sz="2400" dirty="0" smtClean="0"/>
              <a:t> address the identified issues, again only pointing the way.</a:t>
            </a:r>
          </a:p>
          <a:p>
            <a:endParaRPr lang="en-US" sz="2400" dirty="0" smtClean="0"/>
          </a:p>
          <a:p>
            <a:r>
              <a:rPr lang="en-US" sz="2400" dirty="0" smtClean="0"/>
              <a:t>It </a:t>
            </a:r>
            <a:r>
              <a:rPr lang="en-US" sz="2400" dirty="0" smtClean="0"/>
              <a:t>cannot dictate to any community what the “correct” response should be for that community.</a:t>
            </a:r>
          </a:p>
          <a:p>
            <a:endParaRPr lang="en-US" dirty="0" smtClean="0"/>
          </a:p>
          <a:p>
            <a:endParaRPr lang="en-US" dirty="0"/>
          </a:p>
        </p:txBody>
      </p:sp>
    </p:spTree>
    <p:extLst>
      <p:ext uri="{BB962C8B-B14F-4D97-AF65-F5344CB8AC3E}">
        <p14:creationId xmlns:p14="http://schemas.microsoft.com/office/powerpoint/2010/main" val="2780637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648201"/>
          </a:xfrm>
        </p:spPr>
        <p:txBody>
          <a:bodyPr>
            <a:normAutofit/>
          </a:bodyPr>
          <a:lstStyle/>
          <a:p>
            <a:r>
              <a:rPr lang="en-US" sz="2400" dirty="0"/>
              <a:t>It is a difficult call to make and can even result in drama triangles at times but we find it is better to deal with it directly than to let it simmer.</a:t>
            </a:r>
          </a:p>
          <a:p>
            <a:endParaRPr lang="en-US" sz="1050" dirty="0" smtClean="0"/>
          </a:p>
          <a:p>
            <a:r>
              <a:rPr lang="en-US" sz="2400" dirty="0" smtClean="0"/>
              <a:t>A key is the depth of confidence that members have in their leadership so that they do not themselves doubt things were handled well,  no matter what kind  of “story” may circulate.</a:t>
            </a:r>
          </a:p>
          <a:p>
            <a:pPr marL="68580" indent="0">
              <a:buNone/>
            </a:pPr>
            <a:endParaRPr lang="en-US" sz="1100" dirty="0" smtClean="0"/>
          </a:p>
          <a:p>
            <a:r>
              <a:rPr lang="en-US" sz="2400" dirty="0" smtClean="0"/>
              <a:t>Knowing our fallibilities, we have often spoken of realizing it is about trusting Messiah IN US, </a:t>
            </a:r>
          </a:p>
          <a:p>
            <a:pPr marL="68580" indent="0">
              <a:buNone/>
            </a:pPr>
            <a:r>
              <a:rPr lang="en-US" sz="2400" dirty="0"/>
              <a:t> </a:t>
            </a:r>
            <a:r>
              <a:rPr lang="en-US" sz="2400" dirty="0" smtClean="0"/>
              <a:t>   rather than the individual alone.</a:t>
            </a:r>
            <a:endParaRPr lang="en-US" sz="2400" dirty="0"/>
          </a:p>
        </p:txBody>
      </p:sp>
      <p:pic>
        <p:nvPicPr>
          <p:cNvPr id="2050" name="Picture 2" descr="C:\Users\owner\AppData\Local\Microsoft\Windows\Temporary Internet Files\Content.IE5\UR140HNP\MC9001047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662985"/>
            <a:ext cx="2325348" cy="138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63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Multiple personality disorder</a:t>
            </a:r>
            <a:br>
              <a:rPr lang="en-US" dirty="0" smtClean="0"/>
            </a:br>
            <a:r>
              <a:rPr lang="en-US" dirty="0" smtClean="0"/>
              <a:t>(MPD)</a:t>
            </a:r>
            <a:endParaRPr lang="en-US" dirty="0"/>
          </a:p>
        </p:txBody>
      </p:sp>
      <p:sp>
        <p:nvSpPr>
          <p:cNvPr id="3" name="Content Placeholder 2"/>
          <p:cNvSpPr>
            <a:spLocks noGrp="1"/>
          </p:cNvSpPr>
          <p:nvPr>
            <p:ph idx="1"/>
          </p:nvPr>
        </p:nvSpPr>
        <p:spPr>
          <a:xfrm>
            <a:off x="685800" y="1600200"/>
            <a:ext cx="7772400" cy="4419600"/>
          </a:xfrm>
        </p:spPr>
        <p:txBody>
          <a:bodyPr>
            <a:normAutofit lnSpcReduction="10000"/>
          </a:bodyPr>
          <a:lstStyle/>
          <a:p>
            <a:r>
              <a:rPr lang="en-US" sz="2400" dirty="0" smtClean="0"/>
              <a:t>Professionally, I was taught that MPD, now called Dissociative Identity Disorder DID) was rare. In practice, I have spoken with dozens and dozens of people who have some kind of dissociation issues, from simple to complex, from “normal” trauma such as physical or sexual abuse to “extreme” trauma of satanic ritual abuse.</a:t>
            </a:r>
          </a:p>
          <a:p>
            <a:pPr marL="68580" indent="0">
              <a:buNone/>
            </a:pPr>
            <a:endParaRPr lang="en-US" sz="2400" b="1" i="1" dirty="0" smtClean="0">
              <a:solidFill>
                <a:srgbClr val="00B0F0"/>
              </a:solidFill>
            </a:endParaRPr>
          </a:p>
          <a:p>
            <a:r>
              <a:rPr lang="en-US" sz="2800" b="1" i="1" dirty="0" smtClean="0">
                <a:solidFill>
                  <a:srgbClr val="1FD17C"/>
                </a:solidFill>
              </a:rPr>
              <a:t>I no longer believe it to be rare, but in fact quite common. </a:t>
            </a:r>
          </a:p>
          <a:p>
            <a:pPr marL="68580" indent="0">
              <a:buNone/>
            </a:pPr>
            <a:endParaRPr lang="en-US" b="1" i="1" dirty="0">
              <a:solidFill>
                <a:srgbClr val="00B0F0"/>
              </a:solidFill>
            </a:endParaRPr>
          </a:p>
          <a:p>
            <a:pPr marL="68580" indent="0">
              <a:buNone/>
            </a:pPr>
            <a:r>
              <a:rPr lang="en-US" b="1" i="1" dirty="0" smtClean="0">
                <a:solidFill>
                  <a:srgbClr val="00B0F0"/>
                </a:solidFill>
              </a:rPr>
              <a:t>					           </a:t>
            </a:r>
            <a:r>
              <a:rPr lang="en-US" b="1" i="1" dirty="0" smtClean="0"/>
              <a:t>(continued)</a:t>
            </a:r>
          </a:p>
        </p:txBody>
      </p:sp>
    </p:spTree>
    <p:extLst>
      <p:ext uri="{BB962C8B-B14F-4D97-AF65-F5344CB8AC3E}">
        <p14:creationId xmlns:p14="http://schemas.microsoft.com/office/powerpoint/2010/main" val="2773390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772400" cy="4114801"/>
          </a:xfrm>
        </p:spPr>
        <p:txBody>
          <a:bodyPr/>
          <a:lstStyle/>
          <a:p>
            <a:r>
              <a:rPr lang="en-US" sz="2400" dirty="0"/>
              <a:t>This population represents a special challenge to home fellowship groups, and especially to Messianic ones for reasons too complex to address here.  In fact, this is a main factor behind my efforts here to help equip shepherds.  </a:t>
            </a:r>
          </a:p>
          <a:p>
            <a:endParaRPr lang="en-US" sz="2400" dirty="0" smtClean="0"/>
          </a:p>
          <a:p>
            <a:r>
              <a:rPr lang="en-US" sz="2400" dirty="0" smtClean="0"/>
              <a:t>Though I view it as a coping mechanism more than an illness,  people with DID issues, </a:t>
            </a:r>
            <a:r>
              <a:rPr lang="en-US" sz="2400" dirty="0"/>
              <a:t>knowingly or unknowingly, have been used to be overtly or covertly active in stirring up discontent and conflict.</a:t>
            </a:r>
          </a:p>
          <a:p>
            <a:endParaRPr lang="en-US" dirty="0"/>
          </a:p>
        </p:txBody>
      </p:sp>
    </p:spTree>
    <p:extLst>
      <p:ext uri="{BB962C8B-B14F-4D97-AF65-F5344CB8AC3E}">
        <p14:creationId xmlns:p14="http://schemas.microsoft.com/office/powerpoint/2010/main" val="4049784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334000"/>
          </a:xfrm>
        </p:spPr>
        <p:txBody>
          <a:bodyPr/>
          <a:lstStyle/>
          <a:p>
            <a:r>
              <a:rPr lang="en-US" sz="2400" dirty="0"/>
              <a:t>The salient point here for shepherds to retain is that these people present a major challenge that should not be ignored. Being </a:t>
            </a:r>
            <a:r>
              <a:rPr lang="en-US" sz="2400" b="1" i="1" dirty="0"/>
              <a:t>un</a:t>
            </a:r>
            <a:r>
              <a:rPr lang="en-US" sz="2400" dirty="0"/>
              <a:t>aware of the impact of having people who are capable of having completely different “agenda’s “ in their participation leaves a group far too vulnerable to manipulation, be it of human or demonic sources</a:t>
            </a:r>
            <a:r>
              <a:rPr lang="en-US" sz="2400" dirty="0" smtClean="0"/>
              <a:t>.</a:t>
            </a:r>
          </a:p>
          <a:p>
            <a:endParaRPr lang="en-US" sz="2400" dirty="0"/>
          </a:p>
          <a:p>
            <a:r>
              <a:rPr lang="en-US" sz="2400" dirty="0" smtClean="0"/>
              <a:t>If you begin to see indications of one or more of these kinds of signs, please be prayerfully aware that you may not be dealing with a “single” person, but one who has many internal splits, even and especially to the point that one part or parts may be committed to Messiah while another part or parts is committed to the evil one.</a:t>
            </a:r>
            <a:endParaRPr lang="en-US" sz="2400" dirty="0"/>
          </a:p>
          <a:p>
            <a:endParaRPr lang="en-US" dirty="0"/>
          </a:p>
        </p:txBody>
      </p:sp>
    </p:spTree>
    <p:extLst>
      <p:ext uri="{BB962C8B-B14F-4D97-AF65-F5344CB8AC3E}">
        <p14:creationId xmlns:p14="http://schemas.microsoft.com/office/powerpoint/2010/main" val="494447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845"/>
            <a:ext cx="7772400" cy="1143000"/>
          </a:xfrm>
        </p:spPr>
        <p:txBody>
          <a:bodyPr/>
          <a:lstStyle/>
          <a:p>
            <a:pPr algn="ctr"/>
            <a:r>
              <a:rPr lang="en-US" dirty="0" smtClean="0"/>
              <a:t>Sample  </a:t>
            </a:r>
            <a:r>
              <a:rPr lang="en-US" dirty="0" smtClean="0"/>
              <a:t>INDICators</a:t>
            </a:r>
            <a:endParaRPr lang="en-US" dirty="0"/>
          </a:p>
        </p:txBody>
      </p:sp>
      <p:sp>
        <p:nvSpPr>
          <p:cNvPr id="3" name="Content Placeholder 2"/>
          <p:cNvSpPr>
            <a:spLocks noGrp="1"/>
          </p:cNvSpPr>
          <p:nvPr>
            <p:ph idx="1"/>
          </p:nvPr>
        </p:nvSpPr>
        <p:spPr>
          <a:xfrm>
            <a:off x="685800" y="990600"/>
            <a:ext cx="7772400" cy="4953000"/>
          </a:xfrm>
        </p:spPr>
        <p:txBody>
          <a:bodyPr>
            <a:normAutofit fontScale="77500" lnSpcReduction="20000"/>
          </a:bodyPr>
          <a:lstStyle/>
          <a:p>
            <a:r>
              <a:rPr lang="en-US" sz="2800" dirty="0" smtClean="0"/>
              <a:t>Widely divergent style of dress or personal hygiene.</a:t>
            </a:r>
          </a:p>
          <a:p>
            <a:endParaRPr lang="en-US" sz="2800" dirty="0" smtClean="0"/>
          </a:p>
          <a:p>
            <a:r>
              <a:rPr lang="en-US" sz="2800" dirty="0" smtClean="0"/>
              <a:t>Widely divergent speech or mannerisms, sometimes perhaps appearing more adult others more childish, or more feminine or more masculine.</a:t>
            </a:r>
          </a:p>
          <a:p>
            <a:endParaRPr lang="en-US" sz="2800" dirty="0" smtClean="0"/>
          </a:p>
          <a:p>
            <a:r>
              <a:rPr lang="en-US" sz="2800" dirty="0" smtClean="0"/>
              <a:t>Widely divergent skills or knowledge base from one time to another.</a:t>
            </a:r>
          </a:p>
          <a:p>
            <a:endParaRPr lang="en-US" sz="2800" dirty="0" smtClean="0"/>
          </a:p>
          <a:p>
            <a:r>
              <a:rPr lang="en-US" sz="2800" dirty="0" smtClean="0"/>
              <a:t>Widely divergent knowledge of Scripture or ability to walk in faith.</a:t>
            </a:r>
          </a:p>
          <a:p>
            <a:endParaRPr lang="en-US" sz="2800" dirty="0" smtClean="0"/>
          </a:p>
          <a:p>
            <a:r>
              <a:rPr lang="en-US" sz="2800" dirty="0" smtClean="0"/>
              <a:t>Immediate </a:t>
            </a:r>
            <a:r>
              <a:rPr lang="en-US" sz="2800" dirty="0"/>
              <a:t>attraction or revulsion between </a:t>
            </a:r>
            <a:r>
              <a:rPr lang="en-US" sz="2800" dirty="0" smtClean="0"/>
              <a:t>people with no obvious reason.</a:t>
            </a:r>
            <a:endParaRPr lang="en-US" sz="2800" dirty="0"/>
          </a:p>
          <a:p>
            <a:pPr marL="68580" indent="0">
              <a:buNone/>
            </a:pPr>
            <a:r>
              <a:rPr lang="en-US" dirty="0" smtClean="0"/>
              <a:t>                                                         (continued)</a:t>
            </a:r>
            <a:endParaRPr lang="en-US" dirty="0"/>
          </a:p>
        </p:txBody>
      </p:sp>
    </p:spTree>
    <p:extLst>
      <p:ext uri="{BB962C8B-B14F-4D97-AF65-F5344CB8AC3E}">
        <p14:creationId xmlns:p14="http://schemas.microsoft.com/office/powerpoint/2010/main" val="3217051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572000"/>
          </a:xfrm>
        </p:spPr>
        <p:txBody>
          <a:bodyPr>
            <a:normAutofit lnSpcReduction="10000"/>
          </a:bodyPr>
          <a:lstStyle/>
          <a:p>
            <a:r>
              <a:rPr lang="en-US" sz="2400" dirty="0"/>
              <a:t>Despite apparent pleasant demeanor, a trail of conflict follows them –it may be between them and other people, OR between other people with whom they have spent time</a:t>
            </a:r>
            <a:r>
              <a:rPr lang="en-US" sz="2400" dirty="0" smtClean="0"/>
              <a:t>. This can also involve sudden disruption for no clear reason in previously stable relationships.</a:t>
            </a:r>
            <a:endParaRPr lang="en-US" sz="2400" dirty="0"/>
          </a:p>
          <a:p>
            <a:endParaRPr lang="en-US" sz="2400" dirty="0" smtClean="0"/>
          </a:p>
          <a:p>
            <a:r>
              <a:rPr lang="en-US" sz="2400" dirty="0" smtClean="0"/>
              <a:t>Someone </a:t>
            </a:r>
            <a:r>
              <a:rPr lang="en-US" sz="2400" dirty="0"/>
              <a:t>who has dissociative </a:t>
            </a:r>
            <a:r>
              <a:rPr lang="en-US" sz="2400" dirty="0" smtClean="0"/>
              <a:t>characteristics </a:t>
            </a:r>
            <a:r>
              <a:rPr lang="en-US" sz="2400" dirty="0"/>
              <a:t>is often very good at helping to “spot” others.  </a:t>
            </a:r>
            <a:r>
              <a:rPr lang="en-US" sz="2400" i="1" dirty="0"/>
              <a:t>(Some of our people have joked about those who don’t realize or acknowledge their multiplicity as being  “MID”  --Multiples In Denial</a:t>
            </a:r>
            <a:r>
              <a:rPr lang="en-US" sz="2400" i="1" dirty="0" smtClean="0"/>
              <a:t>.)</a:t>
            </a:r>
          </a:p>
          <a:p>
            <a:r>
              <a:rPr lang="en-US" sz="2400" i="1" dirty="0" smtClean="0"/>
              <a:t> </a:t>
            </a:r>
            <a:r>
              <a:rPr lang="en-US" sz="2400" dirty="0"/>
              <a:t>D</a:t>
            </a:r>
            <a:r>
              <a:rPr lang="en-US" sz="2400" dirty="0" smtClean="0"/>
              <a:t>on’t </a:t>
            </a:r>
            <a:r>
              <a:rPr lang="en-US" sz="2400" dirty="0"/>
              <a:t>immediately dismiss expressed concerns but evaluate carefully over time.</a:t>
            </a:r>
          </a:p>
          <a:p>
            <a:endParaRPr lang="en-US" dirty="0"/>
          </a:p>
        </p:txBody>
      </p:sp>
    </p:spTree>
    <p:extLst>
      <p:ext uri="{BB962C8B-B14F-4D97-AF65-F5344CB8AC3E}">
        <p14:creationId xmlns:p14="http://schemas.microsoft.com/office/powerpoint/2010/main" val="2048694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a:t>
            </a:r>
            <a:endParaRPr lang="en-US" dirty="0"/>
          </a:p>
        </p:txBody>
      </p:sp>
      <p:sp>
        <p:nvSpPr>
          <p:cNvPr id="3" name="Content Placeholder 2"/>
          <p:cNvSpPr>
            <a:spLocks noGrp="1"/>
          </p:cNvSpPr>
          <p:nvPr>
            <p:ph idx="1"/>
          </p:nvPr>
        </p:nvSpPr>
        <p:spPr>
          <a:xfrm>
            <a:off x="685800" y="1371600"/>
            <a:ext cx="7772400" cy="4267199"/>
          </a:xfrm>
        </p:spPr>
        <p:txBody>
          <a:bodyPr>
            <a:normAutofit/>
          </a:bodyPr>
          <a:lstStyle/>
          <a:p>
            <a:r>
              <a:rPr lang="en-US" sz="2400" dirty="0" smtClean="0"/>
              <a:t>An issue of mild concern may have a small number of people concerned or upset.  One of moderate intensity will likely involve more people and /or those in leadership. </a:t>
            </a:r>
          </a:p>
          <a:p>
            <a:endParaRPr lang="en-US" sz="2400" dirty="0" smtClean="0"/>
          </a:p>
          <a:p>
            <a:r>
              <a:rPr lang="en-US" sz="2400" dirty="0" smtClean="0"/>
              <a:t>These issues may be wrangling with how to deal with various situations or people but do not include any kind of tension so intense or unbearable that it would cause people to avoid being together.</a:t>
            </a:r>
          </a:p>
        </p:txBody>
      </p:sp>
    </p:spTree>
    <p:extLst>
      <p:ext uri="{BB962C8B-B14F-4D97-AF65-F5344CB8AC3E}">
        <p14:creationId xmlns:p14="http://schemas.microsoft.com/office/powerpoint/2010/main" val="4031450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343401"/>
          </a:xfrm>
        </p:spPr>
        <p:txBody>
          <a:bodyPr/>
          <a:lstStyle/>
          <a:p>
            <a:r>
              <a:rPr lang="en-US" sz="2400" dirty="0"/>
              <a:t>The severe issues at a community level involve most of the people most of the time and may have to do with various content issues as listed earlier or issues related to the very identity and boundaries of the group itself.  </a:t>
            </a:r>
          </a:p>
          <a:p>
            <a:endParaRPr lang="en-US" sz="2400" dirty="0" smtClean="0"/>
          </a:p>
          <a:p>
            <a:r>
              <a:rPr lang="en-US" sz="2400" dirty="0" smtClean="0"/>
              <a:t>Since </a:t>
            </a:r>
            <a:r>
              <a:rPr lang="en-US" sz="2400" dirty="0"/>
              <a:t>most Messianic fellowships have paid a great deal of attention to the study of the Word but almost no attention to the fabric of the relationships that make up the community, they are very vulnerable to such struggles.</a:t>
            </a:r>
          </a:p>
          <a:p>
            <a:endParaRPr lang="en-US" dirty="0"/>
          </a:p>
        </p:txBody>
      </p:sp>
    </p:spTree>
    <p:extLst>
      <p:ext uri="{BB962C8B-B14F-4D97-AF65-F5344CB8AC3E}">
        <p14:creationId xmlns:p14="http://schemas.microsoft.com/office/powerpoint/2010/main" val="2583918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immunization</a:t>
            </a:r>
            <a:endParaRPr lang="en-US" dirty="0"/>
          </a:p>
        </p:txBody>
      </p:sp>
      <p:sp>
        <p:nvSpPr>
          <p:cNvPr id="3" name="Content Placeholder 2"/>
          <p:cNvSpPr>
            <a:spLocks noGrp="1"/>
          </p:cNvSpPr>
          <p:nvPr>
            <p:ph idx="1"/>
          </p:nvPr>
        </p:nvSpPr>
        <p:spPr>
          <a:xfrm>
            <a:off x="685800" y="1371600"/>
            <a:ext cx="7772400" cy="4571999"/>
          </a:xfrm>
        </p:spPr>
        <p:txBody>
          <a:bodyPr/>
          <a:lstStyle/>
          <a:p>
            <a:r>
              <a:rPr lang="en-US" dirty="0" smtClean="0"/>
              <a:t>The best way to deal with severe community level conflict that I am aware of is to have “immunized” the people </a:t>
            </a:r>
            <a:r>
              <a:rPr lang="en-US" dirty="0" smtClean="0">
                <a:solidFill>
                  <a:srgbClr val="1FD17C"/>
                </a:solidFill>
              </a:rPr>
              <a:t>ahead</a:t>
            </a:r>
            <a:r>
              <a:rPr lang="en-US" dirty="0" smtClean="0"/>
              <a:t> of time!  </a:t>
            </a:r>
          </a:p>
          <a:p>
            <a:endParaRPr lang="en-US" dirty="0" smtClean="0"/>
          </a:p>
          <a:p>
            <a:r>
              <a:rPr lang="en-US" dirty="0" smtClean="0"/>
              <a:t>When people have enough information to recognize the kinds of personal or interpersonal  events it will help to defuse the intensity of their responses from the beginning.  It will also increase their hopefulness that it can be resolved without having to break apart.</a:t>
            </a:r>
          </a:p>
          <a:p>
            <a:endParaRPr lang="en-US" dirty="0" smtClean="0"/>
          </a:p>
          <a:p>
            <a:r>
              <a:rPr lang="en-US" dirty="0" smtClean="0"/>
              <a:t>This is especially true for those at adult, parent or elder levels of maturity as they can be a stabilizing influence for those who are more emotionally volatile.</a:t>
            </a:r>
            <a:endParaRPr lang="en-US" dirty="0"/>
          </a:p>
        </p:txBody>
      </p:sp>
    </p:spTree>
    <p:extLst>
      <p:ext uri="{BB962C8B-B14F-4D97-AF65-F5344CB8AC3E}">
        <p14:creationId xmlns:p14="http://schemas.microsoft.com/office/powerpoint/2010/main" val="1152912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Damage Control</a:t>
            </a:r>
            <a:endParaRPr lang="en-US" dirty="0"/>
          </a:p>
        </p:txBody>
      </p:sp>
      <p:sp>
        <p:nvSpPr>
          <p:cNvPr id="3" name="Content Placeholder 2"/>
          <p:cNvSpPr>
            <a:spLocks noGrp="1"/>
          </p:cNvSpPr>
          <p:nvPr>
            <p:ph idx="1"/>
          </p:nvPr>
        </p:nvSpPr>
        <p:spPr>
          <a:xfrm>
            <a:off x="457200" y="1600200"/>
            <a:ext cx="8229600" cy="4419599"/>
          </a:xfrm>
        </p:spPr>
        <p:txBody>
          <a:bodyPr>
            <a:noAutofit/>
          </a:bodyPr>
          <a:lstStyle/>
          <a:p>
            <a:r>
              <a:rPr lang="en-US" sz="2400" dirty="0" smtClean="0"/>
              <a:t>If a community has had no preparation, the best that can happen is to learn how to intervene effectively so as to minimize the overall damage.</a:t>
            </a:r>
          </a:p>
          <a:p>
            <a:endParaRPr lang="en-US" sz="2400" dirty="0" smtClean="0"/>
          </a:p>
          <a:p>
            <a:r>
              <a:rPr lang="en-US" sz="2400" dirty="0" smtClean="0"/>
              <a:t>It must go without saying that personally deep searching and intercessory prayer is a necessary foundation for any effort.</a:t>
            </a:r>
          </a:p>
          <a:p>
            <a:pPr marL="68580" indent="0">
              <a:buNone/>
            </a:pPr>
            <a:endParaRPr lang="en-US" sz="2400" dirty="0"/>
          </a:p>
          <a:p>
            <a:r>
              <a:rPr lang="en-US" sz="2400" dirty="0" smtClean="0"/>
              <a:t>It will involve a lot of time listening and processing the various points of view, again looking for patterns to help 							comprehend what is happening.</a:t>
            </a:r>
            <a:endParaRPr lang="en-US" sz="2400" dirty="0"/>
          </a:p>
        </p:txBody>
      </p:sp>
    </p:spTree>
    <p:extLst>
      <p:ext uri="{BB962C8B-B14F-4D97-AF65-F5344CB8AC3E}">
        <p14:creationId xmlns:p14="http://schemas.microsoft.com/office/powerpoint/2010/main" val="197815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2800" dirty="0" smtClean="0"/>
              <a:t>Prayer is the basis for any intervention</a:t>
            </a:r>
            <a:endParaRPr lang="en-US" sz="2800" dirty="0"/>
          </a:p>
        </p:txBody>
      </p:sp>
      <p:sp>
        <p:nvSpPr>
          <p:cNvPr id="3" name="Content Placeholder 2"/>
          <p:cNvSpPr>
            <a:spLocks noGrp="1"/>
          </p:cNvSpPr>
          <p:nvPr>
            <p:ph idx="1"/>
          </p:nvPr>
        </p:nvSpPr>
        <p:spPr>
          <a:xfrm>
            <a:off x="685800" y="1447800"/>
            <a:ext cx="7772400" cy="4419600"/>
          </a:xfrm>
        </p:spPr>
        <p:txBody>
          <a:bodyPr>
            <a:noAutofit/>
          </a:bodyPr>
          <a:lstStyle/>
          <a:p>
            <a:pPr marL="68580" indent="0">
              <a:buNone/>
            </a:pPr>
            <a:r>
              <a:rPr lang="en-US" sz="2400" i="1" dirty="0" smtClean="0">
                <a:latin typeface="BrowalliaUPC" pitchFamily="34" charset="-34"/>
                <a:cs typeface="BrowalliaUPC" pitchFamily="34" charset="-34"/>
              </a:rPr>
              <a:t>Abba Father, as I offer these “clues” I ask for Your wisdom and understanding to flow through them to provide wise counsel for all those who have been hurt while ministering to Your people. Please guard these words against misuse. I ask for a renewal of spirit and heart for each of us as we see just how dirty and bedraggled sheep without a shepherd can be so that we can see them through Your eyes. Please give us Your heart in each of these matters!     </a:t>
            </a:r>
          </a:p>
          <a:p>
            <a:pPr marL="68580" indent="0">
              <a:buNone/>
            </a:pPr>
            <a:r>
              <a:rPr lang="en-US" sz="2400" i="1" dirty="0">
                <a:latin typeface="BrowalliaUPC" pitchFamily="34" charset="-34"/>
                <a:cs typeface="BrowalliaUPC" pitchFamily="34" charset="-34"/>
              </a:rPr>
              <a:t> </a:t>
            </a:r>
            <a:r>
              <a:rPr lang="en-US" sz="2400" i="1" dirty="0" smtClean="0">
                <a:latin typeface="BrowalliaUPC" pitchFamily="34" charset="-34"/>
                <a:cs typeface="BrowalliaUPC" pitchFamily="34" charset="-34"/>
              </a:rPr>
              <a:t>We ask that You would not only expose the works of the world, the flesh and the evil one as they hinder and harass Your people but also that you provide us with the courage, patience, and motivation to see what is exposed brought to a conclusion that honors You. </a:t>
            </a:r>
          </a:p>
          <a:p>
            <a:pPr marL="68580" indent="0">
              <a:buNone/>
            </a:pPr>
            <a:r>
              <a:rPr lang="en-US" sz="2400" i="1" dirty="0" smtClean="0">
                <a:latin typeface="BrowalliaUPC" pitchFamily="34" charset="-34"/>
                <a:cs typeface="BrowalliaUPC" pitchFamily="34" charset="-34"/>
              </a:rPr>
              <a:t>                                                                                                    May it be so.</a:t>
            </a:r>
            <a:endParaRPr lang="en-US" sz="2400" i="1" dirty="0">
              <a:latin typeface="BrowalliaUPC" pitchFamily="34" charset="-34"/>
              <a:cs typeface="BrowalliaUPC" pitchFamily="34" charset="-34"/>
            </a:endParaRPr>
          </a:p>
        </p:txBody>
      </p:sp>
    </p:spTree>
    <p:extLst>
      <p:ext uri="{BB962C8B-B14F-4D97-AF65-F5344CB8AC3E}">
        <p14:creationId xmlns:p14="http://schemas.microsoft.com/office/powerpoint/2010/main" val="3117112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fontScale="90000"/>
          </a:bodyPr>
          <a:lstStyle/>
          <a:p>
            <a:pPr algn="ctr"/>
            <a:r>
              <a:rPr lang="en-US" dirty="0" smtClean="0"/>
              <a:t>Recurring or entrenched issues</a:t>
            </a:r>
            <a:endParaRPr lang="en-US" dirty="0"/>
          </a:p>
        </p:txBody>
      </p:sp>
      <p:sp>
        <p:nvSpPr>
          <p:cNvPr id="3" name="Content Placeholder 2"/>
          <p:cNvSpPr>
            <a:spLocks noGrp="1"/>
          </p:cNvSpPr>
          <p:nvPr>
            <p:ph idx="1"/>
          </p:nvPr>
        </p:nvSpPr>
        <p:spPr>
          <a:xfrm>
            <a:off x="685800" y="990600"/>
            <a:ext cx="7772400" cy="5029200"/>
          </a:xfrm>
        </p:spPr>
        <p:txBody>
          <a:bodyPr>
            <a:noAutofit/>
          </a:bodyPr>
          <a:lstStyle/>
          <a:p>
            <a:r>
              <a:rPr lang="en-US" sz="2400" dirty="0" smtClean="0"/>
              <a:t>Any community that finds itself in recurring issues or has issues that just don’t seem to go away would likely benefit from assistance from a trusted advisor who shares their faith and general worldview.</a:t>
            </a:r>
          </a:p>
          <a:p>
            <a:endParaRPr lang="en-US" sz="2400" dirty="0"/>
          </a:p>
          <a:p>
            <a:r>
              <a:rPr lang="en-US" sz="2400" dirty="0" smtClean="0"/>
              <a:t>Even the most objective shepherd leader may be </a:t>
            </a:r>
            <a:r>
              <a:rPr lang="en-US" sz="2400" dirty="0" smtClean="0">
                <a:solidFill>
                  <a:srgbClr val="1FD17C"/>
                </a:solidFill>
              </a:rPr>
              <a:t>perceived</a:t>
            </a:r>
            <a:r>
              <a:rPr lang="en-US" sz="2400" dirty="0" smtClean="0"/>
              <a:t> as being biased or involved though it may not be accurate.</a:t>
            </a:r>
            <a:endParaRPr lang="en-US" sz="2400" dirty="0"/>
          </a:p>
          <a:p>
            <a:endParaRPr lang="en-US" sz="2400" dirty="0" smtClean="0"/>
          </a:p>
          <a:p>
            <a:r>
              <a:rPr lang="en-US" sz="2400" dirty="0" smtClean="0"/>
              <a:t>A mediator or mentor who can remain stable, joyful in Messiah, and confident that the issues can be resolved will be helpful to restore hope for resolution in community 							members.</a:t>
            </a:r>
            <a:endParaRPr lang="en-US" sz="2400" dirty="0"/>
          </a:p>
        </p:txBody>
      </p:sp>
    </p:spTree>
    <p:extLst>
      <p:ext uri="{BB962C8B-B14F-4D97-AF65-F5344CB8AC3E}">
        <p14:creationId xmlns:p14="http://schemas.microsoft.com/office/powerpoint/2010/main" val="3234725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idx="1"/>
          </p:nvPr>
        </p:nvSpPr>
        <p:spPr/>
        <p:txBody>
          <a:bodyPr>
            <a:normAutofit/>
          </a:bodyPr>
          <a:lstStyle/>
          <a:p>
            <a:r>
              <a:rPr lang="en-US" sz="4000" dirty="0" smtClean="0"/>
              <a:t>Clues for Shepherds</a:t>
            </a:r>
            <a:endParaRPr lang="en-US" sz="4000" dirty="0"/>
          </a:p>
        </p:txBody>
      </p:sp>
    </p:spTree>
    <p:extLst>
      <p:ext uri="{BB962C8B-B14F-4D97-AF65-F5344CB8AC3E}">
        <p14:creationId xmlns:p14="http://schemas.microsoft.com/office/powerpoint/2010/main" val="1730584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Process  Not Content</a:t>
            </a:r>
            <a:endParaRPr lang="en-US" dirty="0"/>
          </a:p>
        </p:txBody>
      </p:sp>
      <p:sp>
        <p:nvSpPr>
          <p:cNvPr id="5" name="Content Placeholder 4"/>
          <p:cNvSpPr>
            <a:spLocks noGrp="1"/>
          </p:cNvSpPr>
          <p:nvPr>
            <p:ph idx="1"/>
          </p:nvPr>
        </p:nvSpPr>
        <p:spPr>
          <a:xfrm>
            <a:off x="304800" y="1371600"/>
            <a:ext cx="8534400" cy="4876800"/>
          </a:xfrm>
        </p:spPr>
        <p:txBody>
          <a:bodyPr>
            <a:noAutofit/>
          </a:bodyPr>
          <a:lstStyle/>
          <a:p>
            <a:r>
              <a:rPr lang="en-US" sz="2400" dirty="0" smtClean="0"/>
              <a:t>Cover all things in prayer!</a:t>
            </a:r>
          </a:p>
          <a:p>
            <a:r>
              <a:rPr lang="en-US" sz="2400" dirty="0" smtClean="0"/>
              <a:t>Listen for </a:t>
            </a:r>
            <a:r>
              <a:rPr lang="en-US" sz="2400" dirty="0" smtClean="0">
                <a:solidFill>
                  <a:srgbClr val="1FD17C"/>
                </a:solidFill>
              </a:rPr>
              <a:t>how</a:t>
            </a:r>
            <a:r>
              <a:rPr lang="en-US" sz="2400" dirty="0" smtClean="0"/>
              <a:t> things are happening rather than the subject matter alone.</a:t>
            </a:r>
          </a:p>
          <a:p>
            <a:r>
              <a:rPr lang="en-US" sz="2400" dirty="0" smtClean="0"/>
              <a:t>Be aware of normal development and expectations so as to be able to recognize abnormal behaviors.</a:t>
            </a:r>
          </a:p>
          <a:p>
            <a:r>
              <a:rPr lang="en-US" sz="2400" dirty="0" smtClean="0"/>
              <a:t>Commit some time to understanding personal and group dynamics.</a:t>
            </a:r>
          </a:p>
          <a:p>
            <a:r>
              <a:rPr lang="en-US" sz="2400" dirty="0" smtClean="0"/>
              <a:t>Humbly asses one’s own behaviors and maturity status before  attempting to provide encouragement elsewhere.</a:t>
            </a:r>
          </a:p>
          <a:p>
            <a:endParaRPr lang="en-US" sz="2400" dirty="0"/>
          </a:p>
          <a:p>
            <a:pPr marL="68580" indent="0">
              <a:buNone/>
            </a:pPr>
            <a:r>
              <a:rPr lang="en-US" sz="2400" dirty="0" smtClean="0"/>
              <a:t>					(continued)</a:t>
            </a:r>
          </a:p>
        </p:txBody>
      </p:sp>
    </p:spTree>
    <p:extLst>
      <p:ext uri="{BB962C8B-B14F-4D97-AF65-F5344CB8AC3E}">
        <p14:creationId xmlns:p14="http://schemas.microsoft.com/office/powerpoint/2010/main" val="959354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876800"/>
          </a:xfrm>
        </p:spPr>
        <p:txBody>
          <a:bodyPr/>
          <a:lstStyle/>
          <a:p>
            <a:r>
              <a:rPr lang="en-US" sz="2400" dirty="0"/>
              <a:t>Be aware of individual, interpersonal and community wide levels of evaluation and needs</a:t>
            </a:r>
            <a:r>
              <a:rPr lang="en-US" sz="2400" dirty="0" smtClean="0"/>
              <a:t>.</a:t>
            </a:r>
          </a:p>
          <a:p>
            <a:endParaRPr lang="en-US" sz="2400" dirty="0"/>
          </a:p>
          <a:p>
            <a:r>
              <a:rPr lang="en-US" sz="2400" dirty="0" smtClean="0"/>
              <a:t>If possible, “immunize” the community prior to any major struggles, personal, interpersonal or community wide to give all the tools they need to move through it with less anxiety about the outcome.</a:t>
            </a:r>
          </a:p>
          <a:p>
            <a:pPr marL="68580" indent="0">
              <a:buNone/>
            </a:pPr>
            <a:endParaRPr lang="en-US" sz="2400" dirty="0"/>
          </a:p>
          <a:p>
            <a:r>
              <a:rPr lang="en-US" sz="2400" dirty="0"/>
              <a:t>Seek assistance sooner rather than later if you are not well equipped.</a:t>
            </a:r>
          </a:p>
          <a:p>
            <a:pPr marL="68580" indent="0">
              <a:buNone/>
            </a:pPr>
            <a:endParaRPr lang="en-US" dirty="0"/>
          </a:p>
        </p:txBody>
      </p:sp>
    </p:spTree>
    <p:extLst>
      <p:ext uri="{BB962C8B-B14F-4D97-AF65-F5344CB8AC3E}">
        <p14:creationId xmlns:p14="http://schemas.microsoft.com/office/powerpoint/2010/main" val="2296003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a:t>
            </a:r>
            <a:endParaRPr lang="en-US" dirty="0"/>
          </a:p>
        </p:txBody>
      </p:sp>
      <p:sp>
        <p:nvSpPr>
          <p:cNvPr id="3" name="Content Placeholder 2"/>
          <p:cNvSpPr>
            <a:spLocks noGrp="1"/>
          </p:cNvSpPr>
          <p:nvPr>
            <p:ph idx="1"/>
          </p:nvPr>
        </p:nvSpPr>
        <p:spPr>
          <a:xfrm>
            <a:off x="685800" y="1600200"/>
            <a:ext cx="7772400" cy="4038599"/>
          </a:xfrm>
        </p:spPr>
        <p:txBody>
          <a:bodyPr>
            <a:normAutofit lnSpcReduction="10000"/>
          </a:bodyPr>
          <a:lstStyle/>
          <a:p>
            <a:r>
              <a:rPr lang="en-US" sz="2400" dirty="0" smtClean="0"/>
              <a:t>If you would like to discuss any of these issues further,  we will be happy to schedule a teleconference any time 5-10 people are interested and able to meet at an agreed upon time or times.</a:t>
            </a:r>
          </a:p>
          <a:p>
            <a:r>
              <a:rPr lang="en-US" sz="2400" dirty="0" smtClean="0"/>
              <a:t>We are also quite willing to visit communities that want additional information.  Private consultations are also available. </a:t>
            </a:r>
          </a:p>
          <a:p>
            <a:endParaRPr lang="en-US" sz="2400" dirty="0"/>
          </a:p>
          <a:p>
            <a:r>
              <a:rPr lang="en-US" sz="2400" dirty="0" smtClean="0"/>
              <a:t>Please do let us know how these Clues are helpful for you, and if there is something else you’d like to see added or further clarified.</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3073848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 Praise to messiah Yeshua!</a:t>
            </a:r>
            <a:endParaRPr lang="en-US" dirty="0"/>
          </a:p>
        </p:txBody>
      </p:sp>
      <p:sp>
        <p:nvSpPr>
          <p:cNvPr id="3" name="Content Placeholder 2"/>
          <p:cNvSpPr>
            <a:spLocks noGrp="1"/>
          </p:cNvSpPr>
          <p:nvPr>
            <p:ph idx="1"/>
          </p:nvPr>
        </p:nvSpPr>
        <p:spPr/>
        <p:txBody>
          <a:bodyPr/>
          <a:lstStyle/>
          <a:p>
            <a:r>
              <a:rPr lang="en-US" dirty="0" smtClean="0"/>
              <a:t>The Author and Finisher of our faith to whom none of these things come as a surprise.</a:t>
            </a:r>
          </a:p>
          <a:p>
            <a:r>
              <a:rPr lang="en-US" dirty="0" smtClean="0"/>
              <a:t>Our El Shaddai, the all powerful, all sufficient One who is well able to build us together to be the living stones of which He spoke.</a:t>
            </a:r>
          </a:p>
          <a:p>
            <a:r>
              <a:rPr lang="en-US" dirty="0" smtClean="0"/>
              <a:t>Our Redeemer who is ever living to make intercession for us.</a:t>
            </a:r>
          </a:p>
          <a:p>
            <a:endParaRPr lang="en-US" dirty="0"/>
          </a:p>
          <a:p>
            <a:r>
              <a:rPr lang="en-US" dirty="0" smtClean="0"/>
              <a:t>Our soon coming King and Bridegroom to be!</a:t>
            </a:r>
          </a:p>
          <a:p>
            <a:r>
              <a:rPr lang="en-US" dirty="0" smtClean="0"/>
              <a:t>The One Who gives me songs and counsel in </a:t>
            </a:r>
          </a:p>
          <a:p>
            <a:pPr marL="68580" indent="0">
              <a:buNone/>
            </a:pPr>
            <a:r>
              <a:rPr lang="en-US" dirty="0"/>
              <a:t> </a:t>
            </a:r>
            <a:r>
              <a:rPr lang="en-US" dirty="0" smtClean="0"/>
              <a:t>   the night.</a:t>
            </a:r>
          </a:p>
          <a:p>
            <a:pPr marL="68580" indent="0">
              <a:buNone/>
            </a:pPr>
            <a:endParaRPr lang="en-US" dirty="0" smtClean="0"/>
          </a:p>
          <a:p>
            <a:pPr marL="68580" indent="0">
              <a:buNone/>
            </a:pPr>
            <a:endParaRPr lang="en-US" dirty="0"/>
          </a:p>
          <a:p>
            <a:pPr marL="68580" indent="0">
              <a:buNone/>
            </a:pPr>
            <a:endParaRPr lang="en-US" dirty="0"/>
          </a:p>
        </p:txBody>
      </p:sp>
      <p:pic>
        <p:nvPicPr>
          <p:cNvPr id="14340" name="Picture 4" descr="C:\Users\owner\AppData\Local\Microsoft\Windows\Temporary Internet Files\Content.IE5\CWCEJYNJ\MC9002030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505200"/>
            <a:ext cx="742085" cy="276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16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Barbara L. Klika, MSW</a:t>
            </a:r>
            <a:br>
              <a:rPr lang="en-US" dirty="0" smtClean="0"/>
            </a:br>
            <a:r>
              <a:rPr lang="en-US" dirty="0" smtClean="0"/>
              <a:t>Undershepherd</a:t>
            </a:r>
            <a:endParaRPr lang="en-US"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91000" y="1371600"/>
            <a:ext cx="4561609" cy="1792060"/>
          </a:xfrm>
        </p:spPr>
      </p:pic>
      <p:sp>
        <p:nvSpPr>
          <p:cNvPr id="8" name="Text Placeholder 7"/>
          <p:cNvSpPr>
            <a:spLocks noGrp="1"/>
          </p:cNvSpPr>
          <p:nvPr>
            <p:ph type="body" sz="quarter" idx="14"/>
          </p:nvPr>
        </p:nvSpPr>
        <p:spPr>
          <a:xfrm>
            <a:off x="676274" y="1527048"/>
            <a:ext cx="7629526" cy="3291840"/>
          </a:xfrm>
        </p:spPr>
        <p:txBody>
          <a:bodyPr>
            <a:noAutofit/>
          </a:bodyPr>
          <a:lstStyle/>
          <a:p>
            <a:r>
              <a:rPr lang="en-US" sz="1800" dirty="0" smtClean="0"/>
              <a:t>Set Apart Ministries Inc.</a:t>
            </a:r>
          </a:p>
          <a:p>
            <a:r>
              <a:rPr lang="en-US" sz="1800" dirty="0" smtClean="0"/>
              <a:t>P. O. Box 5584</a:t>
            </a:r>
          </a:p>
          <a:p>
            <a:r>
              <a:rPr lang="en-US" sz="1800" dirty="0" smtClean="0"/>
              <a:t>De Pere, WI  54115</a:t>
            </a:r>
          </a:p>
          <a:p>
            <a:endParaRPr lang="en-US" sz="1800" dirty="0"/>
          </a:p>
          <a:p>
            <a:r>
              <a:rPr lang="en-US" sz="1800" dirty="0" smtClean="0"/>
              <a:t>(920) 336-7005</a:t>
            </a:r>
          </a:p>
          <a:p>
            <a:endParaRPr lang="en-US" sz="1800" dirty="0"/>
          </a:p>
          <a:p>
            <a:pPr algn="ctr"/>
            <a:r>
              <a:rPr lang="en-US" sz="2000" dirty="0" smtClean="0">
                <a:hlinkClick r:id="rId3"/>
              </a:rPr>
              <a:t> info@set-apart-ministries.org</a:t>
            </a:r>
            <a:endParaRPr lang="en-US" sz="2000" dirty="0" smtClean="0"/>
          </a:p>
          <a:p>
            <a:endParaRPr lang="en-US" sz="2000" dirty="0"/>
          </a:p>
          <a:p>
            <a:r>
              <a:rPr lang="en-US" sz="2000" dirty="0" smtClean="0">
                <a:hlinkClick r:id="rId4"/>
              </a:rPr>
              <a:t>www.set-apart-ministries.org</a:t>
            </a:r>
            <a:r>
              <a:rPr lang="en-US" sz="2000" dirty="0" smtClean="0"/>
              <a:t>         </a:t>
            </a:r>
            <a:r>
              <a:rPr lang="en-US" sz="2000" dirty="0" smtClean="0">
                <a:hlinkClick r:id="rId5"/>
              </a:rPr>
              <a:t>antandgrowmessianicfellowships.org</a:t>
            </a:r>
            <a:r>
              <a:rPr lang="en-US" sz="2000" dirty="0" smtClean="0"/>
              <a:t> </a:t>
            </a:r>
            <a:endParaRPr lang="en-US" sz="2000" dirty="0"/>
          </a:p>
        </p:txBody>
      </p:sp>
    </p:spTree>
    <p:extLst>
      <p:ext uri="{BB962C8B-B14F-4D97-AF65-F5344CB8AC3E}">
        <p14:creationId xmlns:p14="http://schemas.microsoft.com/office/powerpoint/2010/main" val="48329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Prayer intervention</a:t>
            </a:r>
            <a:endParaRPr lang="en-US" dirty="0"/>
          </a:p>
        </p:txBody>
      </p:sp>
      <p:sp>
        <p:nvSpPr>
          <p:cNvPr id="3" name="Content Placeholder 2"/>
          <p:cNvSpPr>
            <a:spLocks noGrp="1"/>
          </p:cNvSpPr>
          <p:nvPr>
            <p:ph idx="1"/>
          </p:nvPr>
        </p:nvSpPr>
        <p:spPr>
          <a:xfrm>
            <a:off x="685800" y="1447800"/>
            <a:ext cx="7772400" cy="3886201"/>
          </a:xfrm>
        </p:spPr>
        <p:txBody>
          <a:bodyPr>
            <a:normAutofit lnSpcReduction="10000"/>
          </a:bodyPr>
          <a:lstStyle/>
          <a:p>
            <a:r>
              <a:rPr lang="en-US" dirty="0" smtClean="0"/>
              <a:t>Our God does not want to be our last resort, but the first place we begin to deal with any situation, personal or otherwise.</a:t>
            </a:r>
          </a:p>
          <a:p>
            <a:endParaRPr lang="en-US" dirty="0" smtClean="0"/>
          </a:p>
          <a:p>
            <a:r>
              <a:rPr lang="en-US" dirty="0" smtClean="0"/>
              <a:t>A well developed prayer life for leaders and members is a wonderful foundation and should be actively encouraged and taught!</a:t>
            </a:r>
          </a:p>
          <a:p>
            <a:endParaRPr lang="en-US" dirty="0" smtClean="0"/>
          </a:p>
          <a:p>
            <a:r>
              <a:rPr lang="en-US" dirty="0" smtClean="0"/>
              <a:t>The well being of the community is dependent on the well being of the individuals that make it up…</a:t>
            </a:r>
          </a:p>
          <a:p>
            <a:endParaRPr lang="en-US" dirty="0" smtClean="0"/>
          </a:p>
          <a:p>
            <a:r>
              <a:rPr lang="en-US" dirty="0" smtClean="0"/>
              <a:t>And conversely, the well being of the individuals is dependent on the corporate well being of the community as well.</a:t>
            </a:r>
          </a:p>
          <a:p>
            <a:pPr marL="68580" indent="0">
              <a:buNone/>
            </a:pPr>
            <a:endParaRPr lang="en-US" dirty="0"/>
          </a:p>
        </p:txBody>
      </p:sp>
      <p:pic>
        <p:nvPicPr>
          <p:cNvPr id="11268" name="Picture 4" descr="C:\Users\owner\AppData\Local\Microsoft\Windows\Temporary Internet Files\Content.IE5\UR140HNP\MC9003103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954163"/>
            <a:ext cx="1600200" cy="113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7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4724401"/>
          </a:xfrm>
        </p:spPr>
        <p:txBody>
          <a:bodyPr>
            <a:normAutofit fontScale="92500" lnSpcReduction="10000"/>
          </a:bodyPr>
          <a:lstStyle/>
          <a:p>
            <a:r>
              <a:rPr lang="en-US" dirty="0"/>
              <a:t>Awareness of various types of prayer embedded in the culture of the faith community will provide a strong foundation when troubles arrive…and they WILL arrive</a:t>
            </a:r>
            <a:r>
              <a:rPr lang="en-US" dirty="0" smtClean="0"/>
              <a:t>.</a:t>
            </a:r>
          </a:p>
          <a:p>
            <a:endParaRPr lang="en-US" dirty="0"/>
          </a:p>
          <a:p>
            <a:r>
              <a:rPr lang="en-US" dirty="0" smtClean="0"/>
              <a:t>Expect conflicts to arise and they will</a:t>
            </a:r>
          </a:p>
          <a:p>
            <a:pPr marL="68580" indent="0">
              <a:buNone/>
            </a:pPr>
            <a:r>
              <a:rPr lang="en-US" dirty="0"/>
              <a:t> </a:t>
            </a:r>
            <a:r>
              <a:rPr lang="en-US" dirty="0" smtClean="0"/>
              <a:t>   not be so devastating as the prayer</a:t>
            </a:r>
          </a:p>
          <a:p>
            <a:pPr marL="68580" indent="0">
              <a:buNone/>
            </a:pPr>
            <a:r>
              <a:rPr lang="en-US" dirty="0"/>
              <a:t> </a:t>
            </a:r>
            <a:r>
              <a:rPr lang="en-US" dirty="0" smtClean="0"/>
              <a:t>    intervention is already active!</a:t>
            </a:r>
          </a:p>
          <a:p>
            <a:endParaRPr lang="en-US" dirty="0"/>
          </a:p>
          <a:p>
            <a:r>
              <a:rPr lang="en-US" dirty="0" smtClean="0"/>
              <a:t>There are differences in personal and corporate prayer style and content. If you are not aware of them, check it out and be ready to address these issues in your community.</a:t>
            </a:r>
          </a:p>
          <a:p>
            <a:endParaRPr lang="en-US" dirty="0"/>
          </a:p>
          <a:p>
            <a:r>
              <a:rPr lang="en-US" dirty="0" smtClean="0"/>
              <a:t>There is also a major difference between prayers that come from a fearful weak position and those that come from an awareness of our position in Messiah,  </a:t>
            </a:r>
            <a:r>
              <a:rPr lang="en-US" dirty="0" smtClean="0">
                <a:solidFill>
                  <a:srgbClr val="1FD17C"/>
                </a:solidFill>
              </a:rPr>
              <a:t>ABOVE </a:t>
            </a:r>
            <a:r>
              <a:rPr lang="en-US" dirty="0" smtClean="0"/>
              <a:t> powers, principalities, thrones and dominions! </a:t>
            </a:r>
            <a:endParaRPr lang="en-US" dirty="0"/>
          </a:p>
          <a:p>
            <a:endParaRPr lang="en-US" dirty="0"/>
          </a:p>
        </p:txBody>
      </p:sp>
      <p:pic>
        <p:nvPicPr>
          <p:cNvPr id="12290" name="Picture 2" descr="C:\Users\owner\AppData\Local\Microsoft\Windows\Temporary Internet Files\Content.IE5\UR140HNP\MP9001787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110" y="1369891"/>
            <a:ext cx="1139952" cy="171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4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Typical Scenarios</a:t>
            </a:r>
            <a:endParaRPr lang="en-US" dirty="0"/>
          </a:p>
        </p:txBody>
      </p:sp>
      <p:sp>
        <p:nvSpPr>
          <p:cNvPr id="5" name="Text Placeholder 4"/>
          <p:cNvSpPr>
            <a:spLocks noGrp="1"/>
          </p:cNvSpPr>
          <p:nvPr>
            <p:ph type="body" idx="1"/>
          </p:nvPr>
        </p:nvSpPr>
        <p:spPr/>
        <p:txBody>
          <a:bodyPr/>
          <a:lstStyle/>
          <a:p>
            <a:r>
              <a:rPr lang="en-US" dirty="0" smtClean="0"/>
              <a:t>Community and Personal Struggles</a:t>
            </a:r>
            <a:endParaRPr lang="en-US" dirty="0"/>
          </a:p>
        </p:txBody>
      </p:sp>
    </p:spTree>
    <p:extLst>
      <p:ext uri="{BB962C8B-B14F-4D97-AF65-F5344CB8AC3E}">
        <p14:creationId xmlns:p14="http://schemas.microsoft.com/office/powerpoint/2010/main" val="462513384"/>
      </p:ext>
    </p:extLst>
  </p:cSld>
  <p:clrMapOvr>
    <a:masterClrMapping/>
  </p:clrMapOvr>
</p:sld>
</file>

<file path=ppt/theme/theme1.xml><?xml version="1.0" encoding="utf-8"?>
<a:theme xmlns:a="http://schemas.openxmlformats.org/drawingml/2006/main" name="Urban P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974</TotalTime>
  <Words>5434</Words>
  <Application>Microsoft Office PowerPoint</Application>
  <PresentationFormat>On-screen Show (4:3)</PresentationFormat>
  <Paragraphs>370</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Urban Pop</vt:lpstr>
      <vt:lpstr>Clues for Shepherds</vt:lpstr>
      <vt:lpstr>Who is this teaching for?</vt:lpstr>
      <vt:lpstr>What this teaching can do</vt:lpstr>
      <vt:lpstr>PowerPoint Presentation</vt:lpstr>
      <vt:lpstr>What this teaching cannot do</vt:lpstr>
      <vt:lpstr>   Prayer is the basis for any intervention</vt:lpstr>
      <vt:lpstr>Prayer intervention</vt:lpstr>
      <vt:lpstr>PowerPoint Presentation</vt:lpstr>
      <vt:lpstr> Typical Scenarios</vt:lpstr>
      <vt:lpstr>For Messianic Communities these are often divisive issues</vt:lpstr>
      <vt:lpstr>Beginning intervention steps</vt:lpstr>
      <vt:lpstr>Fill in the blank</vt:lpstr>
      <vt:lpstr>Sample Process questions</vt:lpstr>
      <vt:lpstr>Materials must be in harmony with Scriptural Truths</vt:lpstr>
      <vt:lpstr>PowerPoint Presentation</vt:lpstr>
      <vt:lpstr>individual aspects</vt:lpstr>
      <vt:lpstr>Looking for Patterns</vt:lpstr>
      <vt:lpstr>Ability  to recognize “Normal”</vt:lpstr>
      <vt:lpstr>Wise use of time</vt:lpstr>
      <vt:lpstr>resources</vt:lpstr>
      <vt:lpstr>Interpersonal aspects</vt:lpstr>
      <vt:lpstr>Fellowship Identity and stage</vt:lpstr>
      <vt:lpstr>PowerPoint Presentation</vt:lpstr>
      <vt:lpstr>Individual  and relational</vt:lpstr>
      <vt:lpstr>PowerPoint Presentation</vt:lpstr>
      <vt:lpstr>PowerPoint Presentation</vt:lpstr>
      <vt:lpstr>Drama triangles abound</vt:lpstr>
      <vt:lpstr>PowerPoint Presentation</vt:lpstr>
      <vt:lpstr>Learning &amp; Using Drama Triangle</vt:lpstr>
      <vt:lpstr>Shepherds beware!</vt:lpstr>
      <vt:lpstr>Resources </vt:lpstr>
      <vt:lpstr>Severe situations</vt:lpstr>
      <vt:lpstr>Individual &amp; Relational Criteria</vt:lpstr>
      <vt:lpstr>Community wide criteria</vt:lpstr>
      <vt:lpstr>Matthew 18</vt:lpstr>
      <vt:lpstr>Maturity required</vt:lpstr>
      <vt:lpstr>Strength  to stand</vt:lpstr>
      <vt:lpstr>PowerPoint Presentation</vt:lpstr>
      <vt:lpstr>Korah, Dathan &amp; abiram</vt:lpstr>
      <vt:lpstr>PowerPoint Presentation</vt:lpstr>
      <vt:lpstr>Individual to relational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personality disorder (MPD)</vt:lpstr>
      <vt:lpstr>PowerPoint Presentation</vt:lpstr>
      <vt:lpstr>PowerPoint Presentation</vt:lpstr>
      <vt:lpstr>Sample  INDICators</vt:lpstr>
      <vt:lpstr>PowerPoint Presentation</vt:lpstr>
      <vt:lpstr>community</vt:lpstr>
      <vt:lpstr>PowerPoint Presentation</vt:lpstr>
      <vt:lpstr>immunization</vt:lpstr>
      <vt:lpstr>Damage Control</vt:lpstr>
      <vt:lpstr>Recurring or entrenched issues</vt:lpstr>
      <vt:lpstr>Summary</vt:lpstr>
      <vt:lpstr>Process  Not Content</vt:lpstr>
      <vt:lpstr>PowerPoint Presentation</vt:lpstr>
      <vt:lpstr>Teleconferences</vt:lpstr>
      <vt:lpstr>All Praise to messiah Yeshua!</vt:lpstr>
      <vt:lpstr>Barbara L. Klika, MSW Undershepherd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Clues for Shepherds</dc:title>
  <dc:creator>Barbara L  Klika</dc:creator>
  <cp:lastModifiedBy>Barbara L  Klika</cp:lastModifiedBy>
  <cp:revision>60</cp:revision>
  <dcterms:created xsi:type="dcterms:W3CDTF">2011-08-11T15:07:00Z</dcterms:created>
  <dcterms:modified xsi:type="dcterms:W3CDTF">2011-08-13T05:31:32Z</dcterms:modified>
</cp:coreProperties>
</file>